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60" r:id="rId3"/>
    <p:sldId id="261" r:id="rId4"/>
    <p:sldId id="262" r:id="rId5"/>
    <p:sldId id="263" r:id="rId6"/>
    <p:sldId id="264" r:id="rId7"/>
    <p:sldId id="265" r:id="rId8"/>
    <p:sldId id="266" r:id="rId9"/>
    <p:sldId id="271" r:id="rId10"/>
    <p:sldId id="274" r:id="rId11"/>
    <p:sldId id="276" r:id="rId12"/>
    <p:sldId id="277" r:id="rId13"/>
    <p:sldId id="279" r:id="rId14"/>
    <p:sldId id="280" r:id="rId15"/>
    <p:sldId id="281" r:id="rId16"/>
    <p:sldId id="282" r:id="rId17"/>
    <p:sldId id="283" r:id="rId18"/>
    <p:sldId id="284" r:id="rId19"/>
    <p:sldId id="285" r:id="rId20"/>
    <p:sldId id="287" r:id="rId21"/>
    <p:sldId id="289" r:id="rId22"/>
    <p:sldId id="290" r:id="rId23"/>
    <p:sldId id="291" r:id="rId24"/>
    <p:sldId id="292"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2428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28"/>
    <p:restoredTop sz="94658"/>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307C-0D12-2B25-1C6A-3B60DB1B5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7C7AB6-A48D-851C-B0C5-27EDC4F40B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C30DC6-DBB3-5D6B-B2D7-6AA0BD82961E}"/>
              </a:ext>
            </a:extLst>
          </p:cNvPr>
          <p:cNvSpPr>
            <a:spLocks noGrp="1"/>
          </p:cNvSpPr>
          <p:nvPr>
            <p:ph type="dt" sz="half" idx="10"/>
          </p:nvPr>
        </p:nvSpPr>
        <p:spPr/>
        <p:txBody>
          <a:bodyPr/>
          <a:lstStyle/>
          <a:p>
            <a:fld id="{D1D1EADE-8E88-4C7C-8AC5-FB148DE4940E}" type="datetime1">
              <a:rPr lang="en-US" smtClean="0"/>
              <a:t>10/17/24</a:t>
            </a:fld>
            <a:endParaRPr lang="en-US"/>
          </a:p>
        </p:txBody>
      </p:sp>
      <p:sp>
        <p:nvSpPr>
          <p:cNvPr id="5" name="Footer Placeholder 4">
            <a:extLst>
              <a:ext uri="{FF2B5EF4-FFF2-40B4-BE49-F238E27FC236}">
                <a16:creationId xmlns:a16="http://schemas.microsoft.com/office/drawing/2014/main" id="{52A086E9-457C-06A6-A09C-48B876D9C2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BEB508-1DA2-DA00-5ED6-B03CB4A797D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67291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8E0B-01B2-4A14-8FE9-D5D0295174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F0DAD8-856D-F78E-107E-3D41B2A79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827BE-6508-5CB7-E950-D2AB546D3852}"/>
              </a:ext>
            </a:extLst>
          </p:cNvPr>
          <p:cNvSpPr>
            <a:spLocks noGrp="1"/>
          </p:cNvSpPr>
          <p:nvPr>
            <p:ph type="dt" sz="half" idx="10"/>
          </p:nvPr>
        </p:nvSpPr>
        <p:spPr/>
        <p:txBody>
          <a:bodyPr/>
          <a:lstStyle/>
          <a:p>
            <a:fld id="{EC3C8B9C-477D-492A-96AD-1FC2CC997A73}" type="datetime1">
              <a:rPr lang="en-US" smtClean="0"/>
              <a:t>10/17/24</a:t>
            </a:fld>
            <a:endParaRPr lang="en-US"/>
          </a:p>
        </p:txBody>
      </p:sp>
      <p:sp>
        <p:nvSpPr>
          <p:cNvPr id="5" name="Footer Placeholder 4">
            <a:extLst>
              <a:ext uri="{FF2B5EF4-FFF2-40B4-BE49-F238E27FC236}">
                <a16:creationId xmlns:a16="http://schemas.microsoft.com/office/drawing/2014/main" id="{A2A3122D-5542-A13C-80C0-9EAB94E7250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F5995-B004-D54D-2738-C0A77DAD950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17818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8BFE10-9E1E-5A00-5DEA-ED596644DE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64F9EC-A8D0-7094-E4C0-E354F1C8CA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4B71D-6334-2299-F351-9D03F2BD7AC8}"/>
              </a:ext>
            </a:extLst>
          </p:cNvPr>
          <p:cNvSpPr>
            <a:spLocks noGrp="1"/>
          </p:cNvSpPr>
          <p:nvPr>
            <p:ph type="dt" sz="half" idx="10"/>
          </p:nvPr>
        </p:nvSpPr>
        <p:spPr/>
        <p:txBody>
          <a:bodyPr/>
          <a:lstStyle/>
          <a:p>
            <a:fld id="{42D3AED5-E26D-4E29-B1B3-7847B6779594}" type="datetime1">
              <a:rPr lang="en-US" smtClean="0"/>
              <a:t>10/17/24</a:t>
            </a:fld>
            <a:endParaRPr lang="en-US"/>
          </a:p>
        </p:txBody>
      </p:sp>
      <p:sp>
        <p:nvSpPr>
          <p:cNvPr id="5" name="Footer Placeholder 4">
            <a:extLst>
              <a:ext uri="{FF2B5EF4-FFF2-40B4-BE49-F238E27FC236}">
                <a16:creationId xmlns:a16="http://schemas.microsoft.com/office/drawing/2014/main" id="{EE1E4E21-5F33-E6CE-5F99-83E0171B27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FEE147-545B-DC85-1424-97C8903527E8}"/>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18917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33860-CE6B-5D5B-656D-739A3C7819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2EA5D-B8DF-DD1D-FE0A-0D28A6FC38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57D81-0B7B-2390-BC00-0FE24A86F04B}"/>
              </a:ext>
            </a:extLst>
          </p:cNvPr>
          <p:cNvSpPr>
            <a:spLocks noGrp="1"/>
          </p:cNvSpPr>
          <p:nvPr>
            <p:ph type="dt" sz="half" idx="10"/>
          </p:nvPr>
        </p:nvSpPr>
        <p:spPr/>
        <p:txBody>
          <a:bodyPr/>
          <a:lstStyle/>
          <a:p>
            <a:fld id="{157B6794-849E-4626-908B-D15793550EFB}" type="datetime1">
              <a:rPr lang="en-US" smtClean="0"/>
              <a:t>10/17/24</a:t>
            </a:fld>
            <a:endParaRPr lang="en-US"/>
          </a:p>
        </p:txBody>
      </p:sp>
      <p:sp>
        <p:nvSpPr>
          <p:cNvPr id="5" name="Footer Placeholder 4">
            <a:extLst>
              <a:ext uri="{FF2B5EF4-FFF2-40B4-BE49-F238E27FC236}">
                <a16:creationId xmlns:a16="http://schemas.microsoft.com/office/drawing/2014/main" id="{7EA72156-1BB4-148C-0413-587DA6B37DE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6963F2-8FCA-C18D-BD35-A1B0B94AC0F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08328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B792-C1E1-AC8A-599D-52808704B2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38CEE6-A9B0-C5E3-6AB3-105F8E5732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8825B8-C237-036A-7D73-010A64F4B0EF}"/>
              </a:ext>
            </a:extLst>
          </p:cNvPr>
          <p:cNvSpPr>
            <a:spLocks noGrp="1"/>
          </p:cNvSpPr>
          <p:nvPr>
            <p:ph type="dt" sz="half" idx="10"/>
          </p:nvPr>
        </p:nvSpPr>
        <p:spPr/>
        <p:txBody>
          <a:bodyPr/>
          <a:lstStyle/>
          <a:p>
            <a:fld id="{63DB64E7-5594-42A3-ADBF-E95A7ACEAD64}" type="datetime1">
              <a:rPr lang="en-US" smtClean="0"/>
              <a:t>10/17/24</a:t>
            </a:fld>
            <a:endParaRPr lang="en-US"/>
          </a:p>
        </p:txBody>
      </p:sp>
      <p:sp>
        <p:nvSpPr>
          <p:cNvPr id="5" name="Footer Placeholder 4">
            <a:extLst>
              <a:ext uri="{FF2B5EF4-FFF2-40B4-BE49-F238E27FC236}">
                <a16:creationId xmlns:a16="http://schemas.microsoft.com/office/drawing/2014/main" id="{21602FFC-BB22-AA0E-B76A-30229AF415A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83444C-CE02-D36B-D32D-02B056DCABE4}"/>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03614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154B-A181-D91D-F863-8A07912E49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A506D6-7758-BFBB-38C0-BA1A0971DE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0D6CA0-CB6A-B933-8E8C-662E5BB09D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DDBB86-FC3B-0233-7429-528DF34C1238}"/>
              </a:ext>
            </a:extLst>
          </p:cNvPr>
          <p:cNvSpPr>
            <a:spLocks noGrp="1"/>
          </p:cNvSpPr>
          <p:nvPr>
            <p:ph type="dt" sz="half" idx="10"/>
          </p:nvPr>
        </p:nvSpPr>
        <p:spPr/>
        <p:txBody>
          <a:bodyPr/>
          <a:lstStyle/>
          <a:p>
            <a:fld id="{18462B0B-D248-4FFB-8695-AD7FA4B1284A}" type="datetime1">
              <a:rPr lang="en-US" smtClean="0"/>
              <a:t>10/17/24</a:t>
            </a:fld>
            <a:endParaRPr lang="en-US"/>
          </a:p>
        </p:txBody>
      </p:sp>
      <p:sp>
        <p:nvSpPr>
          <p:cNvPr id="6" name="Footer Placeholder 5">
            <a:extLst>
              <a:ext uri="{FF2B5EF4-FFF2-40B4-BE49-F238E27FC236}">
                <a16:creationId xmlns:a16="http://schemas.microsoft.com/office/drawing/2014/main" id="{9D2A01F9-9C08-F03E-F9E0-31A5E05CA1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F2BF2E8-B1DC-8066-4246-2A4FAA88E3AC}"/>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9692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D4E77-C4F7-6B5C-DD65-80E2B98A50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81B372-36D9-B469-C054-2CAD4E33B9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B59D2-CE1E-66C7-F5E7-E6E7ED604D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9F4486-5648-DC5F-5A56-F87D395F2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B83B0A-AAC6-6193-0CDE-E581B7FE9B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903519-B6E2-82CC-6D79-0E7373E4A7C1}"/>
              </a:ext>
            </a:extLst>
          </p:cNvPr>
          <p:cNvSpPr>
            <a:spLocks noGrp="1"/>
          </p:cNvSpPr>
          <p:nvPr>
            <p:ph type="dt" sz="half" idx="10"/>
          </p:nvPr>
        </p:nvSpPr>
        <p:spPr/>
        <p:txBody>
          <a:bodyPr/>
          <a:lstStyle/>
          <a:p>
            <a:fld id="{D0378EFB-9159-4510-B73F-4F0409ADE937}" type="datetime1">
              <a:rPr lang="en-US" smtClean="0"/>
              <a:t>10/17/24</a:t>
            </a:fld>
            <a:endParaRPr lang="en-US"/>
          </a:p>
        </p:txBody>
      </p:sp>
      <p:sp>
        <p:nvSpPr>
          <p:cNvPr id="8" name="Footer Placeholder 7">
            <a:extLst>
              <a:ext uri="{FF2B5EF4-FFF2-40B4-BE49-F238E27FC236}">
                <a16:creationId xmlns:a16="http://schemas.microsoft.com/office/drawing/2014/main" id="{2C13F7EF-5C69-BC83-D92E-E4E8A7C5B1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B34FAD-66CF-9FF9-05EB-EF7BB1ECC038}"/>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39634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D450-7DA9-351A-D71D-0F5A90F742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392BAE-17F0-B858-E049-2CF703E8DBC9}"/>
              </a:ext>
            </a:extLst>
          </p:cNvPr>
          <p:cNvSpPr>
            <a:spLocks noGrp="1"/>
          </p:cNvSpPr>
          <p:nvPr>
            <p:ph type="dt" sz="half" idx="10"/>
          </p:nvPr>
        </p:nvSpPr>
        <p:spPr/>
        <p:txBody>
          <a:bodyPr/>
          <a:lstStyle/>
          <a:p>
            <a:fld id="{89BC9412-2452-4BED-A324-9D8C115361AD}" type="datetime1">
              <a:rPr lang="en-US" smtClean="0"/>
              <a:t>10/17/24</a:t>
            </a:fld>
            <a:endParaRPr lang="en-US"/>
          </a:p>
        </p:txBody>
      </p:sp>
      <p:sp>
        <p:nvSpPr>
          <p:cNvPr id="4" name="Footer Placeholder 3">
            <a:extLst>
              <a:ext uri="{FF2B5EF4-FFF2-40B4-BE49-F238E27FC236}">
                <a16:creationId xmlns:a16="http://schemas.microsoft.com/office/drawing/2014/main" id="{69F9917C-34D0-BE21-A663-2D9B27708A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3EBF23-F4BD-0D3B-F704-27345A478D0E}"/>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01714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6CCC2F-852A-3920-00D6-2EF62138E952}"/>
              </a:ext>
            </a:extLst>
          </p:cNvPr>
          <p:cNvSpPr>
            <a:spLocks noGrp="1"/>
          </p:cNvSpPr>
          <p:nvPr>
            <p:ph type="dt" sz="half" idx="10"/>
          </p:nvPr>
        </p:nvSpPr>
        <p:spPr/>
        <p:txBody>
          <a:bodyPr/>
          <a:lstStyle/>
          <a:p>
            <a:fld id="{F5318F62-D251-40E8-A23C-F4CFE9FEAB41}" type="datetime1">
              <a:rPr lang="en-US" smtClean="0"/>
              <a:t>10/17/24</a:t>
            </a:fld>
            <a:endParaRPr lang="en-US"/>
          </a:p>
        </p:txBody>
      </p:sp>
      <p:sp>
        <p:nvSpPr>
          <p:cNvPr id="3" name="Footer Placeholder 2">
            <a:extLst>
              <a:ext uri="{FF2B5EF4-FFF2-40B4-BE49-F238E27FC236}">
                <a16:creationId xmlns:a16="http://schemas.microsoft.com/office/drawing/2014/main" id="{70D35935-3678-0218-E1AD-7F5422031C4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7457B21-7523-6AF3-2D32-FAF6A09AC5B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9016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5663C-1DA7-B1A6-D429-24627776A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BEE6AB-7B4F-FC29-2AEA-A424A380C1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94DB72-FECF-6A22-1A30-9E2D29E28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E5E52-766B-5F44-F7FC-D0FB45D6F05A}"/>
              </a:ext>
            </a:extLst>
          </p:cNvPr>
          <p:cNvSpPr>
            <a:spLocks noGrp="1"/>
          </p:cNvSpPr>
          <p:nvPr>
            <p:ph type="dt" sz="half" idx="10"/>
          </p:nvPr>
        </p:nvSpPr>
        <p:spPr/>
        <p:txBody>
          <a:bodyPr/>
          <a:lstStyle/>
          <a:p>
            <a:fld id="{44F76144-149E-4874-93A5-554A0357CF82}" type="datetime1">
              <a:rPr lang="en-US" smtClean="0"/>
              <a:t>10/17/24</a:t>
            </a:fld>
            <a:endParaRPr lang="en-US"/>
          </a:p>
        </p:txBody>
      </p:sp>
      <p:sp>
        <p:nvSpPr>
          <p:cNvPr id="6" name="Footer Placeholder 5">
            <a:extLst>
              <a:ext uri="{FF2B5EF4-FFF2-40B4-BE49-F238E27FC236}">
                <a16:creationId xmlns:a16="http://schemas.microsoft.com/office/drawing/2014/main" id="{7DE00094-8D41-EF25-9155-364E85503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778C243-4167-1DE9-07EB-85A43EC0362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00051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70E2-CC20-CFE4-0FD3-C003239E53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0FEB43-D940-A547-23D2-3F2F1C30B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C9CBEA-7A47-79BF-A281-E390F35FB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622DAB-0076-62E6-EED1-1D1AC9F93332}"/>
              </a:ext>
            </a:extLst>
          </p:cNvPr>
          <p:cNvSpPr>
            <a:spLocks noGrp="1"/>
          </p:cNvSpPr>
          <p:nvPr>
            <p:ph type="dt" sz="half" idx="10"/>
          </p:nvPr>
        </p:nvSpPr>
        <p:spPr/>
        <p:txBody>
          <a:bodyPr/>
          <a:lstStyle/>
          <a:p>
            <a:fld id="{50BA65D8-0540-4835-AE5C-25D29DBA01BE}" type="datetime1">
              <a:rPr lang="en-US" smtClean="0"/>
              <a:t>10/17/24</a:t>
            </a:fld>
            <a:endParaRPr lang="en-US"/>
          </a:p>
        </p:txBody>
      </p:sp>
      <p:sp>
        <p:nvSpPr>
          <p:cNvPr id="6" name="Footer Placeholder 5">
            <a:extLst>
              <a:ext uri="{FF2B5EF4-FFF2-40B4-BE49-F238E27FC236}">
                <a16:creationId xmlns:a16="http://schemas.microsoft.com/office/drawing/2014/main" id="{C57D92D5-9ADA-BA43-1AD2-833A8A2E78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A8BEE88-D6E0-00D8-93A7-CF605ADFDE9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02043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44BA73-4855-AAC0-4102-D24BCCD075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EBCFD2-E935-61BB-731A-2202F4C223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A3DC42-B97A-F4DB-5E7E-5C69E738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31BA835-12AC-4E8F-955A-EA3F4DE2791F}" type="datetime1">
              <a:rPr lang="en-US" smtClean="0"/>
              <a:t>10/17/24</a:t>
            </a:fld>
            <a:endParaRPr lang="en-US"/>
          </a:p>
        </p:txBody>
      </p:sp>
      <p:sp>
        <p:nvSpPr>
          <p:cNvPr id="5" name="Footer Placeholder 4">
            <a:extLst>
              <a:ext uri="{FF2B5EF4-FFF2-40B4-BE49-F238E27FC236}">
                <a16:creationId xmlns:a16="http://schemas.microsoft.com/office/drawing/2014/main" id="{64D17500-6057-D480-A16A-EF40A5B308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99E3BC2-250B-8BBC-D3C7-1BFFD482A8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E7843D-FF13-4365-9478-9625B70A2705}" type="slidenum">
              <a:rPr lang="en-US" smtClean="0"/>
              <a:t>‹#›</a:t>
            </a:fld>
            <a:endParaRPr lang="en-US"/>
          </a:p>
        </p:txBody>
      </p:sp>
    </p:spTree>
    <p:extLst>
      <p:ext uri="{BB962C8B-B14F-4D97-AF65-F5344CB8AC3E}">
        <p14:creationId xmlns:p14="http://schemas.microsoft.com/office/powerpoint/2010/main" val="37930645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282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3AEC-D444-01DC-7B8D-0732C967C5D1}"/>
              </a:ext>
            </a:extLst>
          </p:cNvPr>
          <p:cNvSpPr>
            <a:spLocks noGrp="1"/>
          </p:cNvSpPr>
          <p:nvPr>
            <p:ph type="ctrTitle"/>
          </p:nvPr>
        </p:nvSpPr>
        <p:spPr>
          <a:xfrm>
            <a:off x="289352" y="204520"/>
            <a:ext cx="5382577" cy="916234"/>
          </a:xfrm>
        </p:spPr>
        <p:txBody>
          <a:bodyPr anchor="ctr">
            <a:noAutofit/>
          </a:bodyPr>
          <a:lstStyle/>
          <a:p>
            <a:pPr algn="l"/>
            <a:r>
              <a:rPr lang="en-US" sz="4400" dirty="0"/>
              <a:t>AI/ML Fundamentals </a:t>
            </a:r>
          </a:p>
        </p:txBody>
      </p:sp>
      <p:sp>
        <p:nvSpPr>
          <p:cNvPr id="3" name="Subtitle 2">
            <a:extLst>
              <a:ext uri="{FF2B5EF4-FFF2-40B4-BE49-F238E27FC236}">
                <a16:creationId xmlns:a16="http://schemas.microsoft.com/office/drawing/2014/main" id="{DAA35C5C-811A-8F39-8EF2-D5DDB60BB253}"/>
              </a:ext>
            </a:extLst>
          </p:cNvPr>
          <p:cNvSpPr>
            <a:spLocks noGrp="1"/>
          </p:cNvSpPr>
          <p:nvPr>
            <p:ph type="subTitle" idx="1"/>
          </p:nvPr>
        </p:nvSpPr>
        <p:spPr>
          <a:xfrm>
            <a:off x="1356038" y="2413928"/>
            <a:ext cx="3634494" cy="868139"/>
          </a:xfrm>
        </p:spPr>
        <p:txBody>
          <a:bodyPr anchor="ctr">
            <a:normAutofit/>
          </a:bodyPr>
          <a:lstStyle/>
          <a:p>
            <a:pPr algn="r"/>
            <a:r>
              <a:rPr lang="en-US" sz="4000" dirty="0"/>
              <a:t>Alexei Prokudin</a:t>
            </a:r>
          </a:p>
        </p:txBody>
      </p:sp>
      <p:pic>
        <p:nvPicPr>
          <p:cNvPr id="5" name="Picture 4">
            <a:extLst>
              <a:ext uri="{FF2B5EF4-FFF2-40B4-BE49-F238E27FC236}">
                <a16:creationId xmlns:a16="http://schemas.microsoft.com/office/drawing/2014/main" id="{B9611F0C-FB22-9ABD-256B-98E9337CC982}"/>
              </a:ext>
            </a:extLst>
          </p:cNvPr>
          <p:cNvPicPr>
            <a:picLocks noChangeAspect="1"/>
          </p:cNvPicPr>
          <p:nvPr/>
        </p:nvPicPr>
        <p:blipFill>
          <a:blip r:embed="rId2"/>
          <a:stretch>
            <a:fillRect/>
          </a:stretch>
        </p:blipFill>
        <p:spPr>
          <a:xfrm>
            <a:off x="5293178" y="0"/>
            <a:ext cx="6898822" cy="6858000"/>
          </a:xfrm>
          <a:prstGeom prst="rect">
            <a:avLst/>
          </a:prstGeom>
        </p:spPr>
      </p:pic>
      <p:sp>
        <p:nvSpPr>
          <p:cNvPr id="6" name="Subtitle 2">
            <a:extLst>
              <a:ext uri="{FF2B5EF4-FFF2-40B4-BE49-F238E27FC236}">
                <a16:creationId xmlns:a16="http://schemas.microsoft.com/office/drawing/2014/main" id="{0762F2C9-3AD7-5325-A416-6DE66FBE339B}"/>
              </a:ext>
            </a:extLst>
          </p:cNvPr>
          <p:cNvSpPr txBox="1">
            <a:spLocks/>
          </p:cNvSpPr>
          <p:nvPr/>
        </p:nvSpPr>
        <p:spPr>
          <a:xfrm>
            <a:off x="1356038" y="1325274"/>
            <a:ext cx="3634494" cy="868139"/>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3600" dirty="0"/>
              <a:t>Lecture I </a:t>
            </a:r>
            <a:endParaRPr lang="en-US" sz="1800" dirty="0"/>
          </a:p>
        </p:txBody>
      </p:sp>
      <p:sp>
        <p:nvSpPr>
          <p:cNvPr id="7" name="Subtitle 2">
            <a:extLst>
              <a:ext uri="{FF2B5EF4-FFF2-40B4-BE49-F238E27FC236}">
                <a16:creationId xmlns:a16="http://schemas.microsoft.com/office/drawing/2014/main" id="{2B000F10-23E0-0BBC-9275-5B0EB241CB58}"/>
              </a:ext>
            </a:extLst>
          </p:cNvPr>
          <p:cNvSpPr txBox="1">
            <a:spLocks/>
          </p:cNvSpPr>
          <p:nvPr/>
        </p:nvSpPr>
        <p:spPr>
          <a:xfrm>
            <a:off x="24183" y="5989861"/>
            <a:ext cx="1331855" cy="868139"/>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800" dirty="0"/>
              <a:t>PHYS496</a:t>
            </a:r>
          </a:p>
        </p:txBody>
      </p:sp>
    </p:spTree>
    <p:extLst>
      <p:ext uri="{BB962C8B-B14F-4D97-AF65-F5344CB8AC3E}">
        <p14:creationId xmlns:p14="http://schemas.microsoft.com/office/powerpoint/2010/main" val="12124802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8000">
              <a:schemeClr val="tx1"/>
            </a:gs>
            <a:gs pos="100000">
              <a:schemeClr val="bg1"/>
            </a:gs>
          </a:gsLst>
          <a:lin ang="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20C4A5-2BF8-2E4C-48BE-D959DBAFCAE3}"/>
              </a:ext>
            </a:extLst>
          </p:cNvPr>
          <p:cNvSpPr txBox="1"/>
          <p:nvPr/>
        </p:nvSpPr>
        <p:spPr>
          <a:xfrm>
            <a:off x="371093" y="2718054"/>
            <a:ext cx="5980279" cy="3207258"/>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We will study just one </a:t>
            </a:r>
          </a:p>
          <a:p>
            <a:pPr>
              <a:lnSpc>
                <a:spcPct val="90000"/>
              </a:lnSpc>
              <a:spcAft>
                <a:spcPts val="600"/>
              </a:spcAft>
            </a:pPr>
            <a:r>
              <a:rPr lang="en-US" sz="4000" dirty="0">
                <a:solidFill>
                  <a:schemeClr val="bg1"/>
                </a:solidFill>
              </a:rPr>
              <a:t>particular aspect of ML</a:t>
            </a:r>
          </a:p>
          <a:p>
            <a:pPr>
              <a:lnSpc>
                <a:spcPct val="90000"/>
              </a:lnSpc>
              <a:spcAft>
                <a:spcPts val="600"/>
              </a:spcAft>
            </a:pPr>
            <a:r>
              <a:rPr lang="en-US" sz="4000" dirty="0">
                <a:solidFill>
                  <a:schemeClr val="bg1"/>
                </a:solidFill>
              </a:rPr>
              <a:t>related to supervised learning</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pic>
        <p:nvPicPr>
          <p:cNvPr id="5" name="Content Placeholder 4" descr="A diagram of a machine learning&#10;&#10;Description automatically generated">
            <a:extLst>
              <a:ext uri="{FF2B5EF4-FFF2-40B4-BE49-F238E27FC236}">
                <a16:creationId xmlns:a16="http://schemas.microsoft.com/office/drawing/2014/main" id="{11A58783-0A63-72F1-F777-55FF9E893AF2}"/>
              </a:ext>
            </a:extLst>
          </p:cNvPr>
          <p:cNvPicPr>
            <a:picLocks noChangeAspect="1"/>
          </p:cNvPicPr>
          <p:nvPr/>
        </p:nvPicPr>
        <p:blipFill>
          <a:blip r:embed="rId2"/>
          <a:srcRect l="55772" t="22801" r="-811" b="26421"/>
          <a:stretch/>
        </p:blipFill>
        <p:spPr>
          <a:xfrm>
            <a:off x="6809721" y="1335627"/>
            <a:ext cx="5488008" cy="4186745"/>
          </a:xfrm>
          <a:prstGeom prst="rect">
            <a:avLst/>
          </a:prstGeom>
        </p:spPr>
      </p:pic>
    </p:spTree>
    <p:extLst>
      <p:ext uri="{BB962C8B-B14F-4D97-AF65-F5344CB8AC3E}">
        <p14:creationId xmlns:p14="http://schemas.microsoft.com/office/powerpoint/2010/main" val="179897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8000">
              <a:schemeClr val="tx1"/>
            </a:gs>
            <a:gs pos="100000">
              <a:schemeClr val="bg1"/>
            </a:gs>
          </a:gsLst>
          <a:lin ang="0" scaled="0"/>
        </a:gradFill>
        <a:effectLst/>
      </p:bgPr>
    </p:bg>
    <p:spTree>
      <p:nvGrpSpPr>
        <p:cNvPr id="1" name="">
          <a:extLst>
            <a:ext uri="{FF2B5EF4-FFF2-40B4-BE49-F238E27FC236}">
              <a16:creationId xmlns:a16="http://schemas.microsoft.com/office/drawing/2014/main" id="{A800448E-6ED0-305B-FE65-B3D51E94911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580D55-E7D6-F343-9A1E-7D7CFA0AD252}"/>
              </a:ext>
            </a:extLst>
          </p:cNvPr>
          <p:cNvSpPr txBox="1"/>
          <p:nvPr/>
        </p:nvSpPr>
        <p:spPr>
          <a:xfrm>
            <a:off x="338072" y="186293"/>
            <a:ext cx="5980279"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FUNDAMENTALS</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3" name="TextBox 2">
            <a:extLst>
              <a:ext uri="{FF2B5EF4-FFF2-40B4-BE49-F238E27FC236}">
                <a16:creationId xmlns:a16="http://schemas.microsoft.com/office/drawing/2014/main" id="{451A3EEB-8631-1462-8E69-C240CF36C7AB}"/>
              </a:ext>
            </a:extLst>
          </p:cNvPr>
          <p:cNvSpPr txBox="1"/>
          <p:nvPr/>
        </p:nvSpPr>
        <p:spPr>
          <a:xfrm>
            <a:off x="523494" y="3187093"/>
            <a:ext cx="1490657"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6" name="Right Arrow 5">
            <a:extLst>
              <a:ext uri="{FF2B5EF4-FFF2-40B4-BE49-F238E27FC236}">
                <a16:creationId xmlns:a16="http://schemas.microsoft.com/office/drawing/2014/main" id="{73FD2E23-AA18-7BEF-BBE7-7628FB327008}"/>
              </a:ext>
            </a:extLst>
          </p:cNvPr>
          <p:cNvSpPr/>
          <p:nvPr/>
        </p:nvSpPr>
        <p:spPr>
          <a:xfrm>
            <a:off x="2014151" y="3187093"/>
            <a:ext cx="1458098" cy="618788"/>
          </a:xfrm>
          <a:prstGeom prst="right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hart of different colored circles and dots&#10;&#10;Description automatically generated">
            <a:extLst>
              <a:ext uri="{FF2B5EF4-FFF2-40B4-BE49-F238E27FC236}">
                <a16:creationId xmlns:a16="http://schemas.microsoft.com/office/drawing/2014/main" id="{94C5C249-6412-715B-5293-BAE6B24FC2CD}"/>
              </a:ext>
            </a:extLst>
          </p:cNvPr>
          <p:cNvPicPr>
            <a:picLocks noChangeAspect="1"/>
          </p:cNvPicPr>
          <p:nvPr/>
        </p:nvPicPr>
        <p:blipFill>
          <a:blip r:embed="rId2"/>
          <a:srcRect l="81261" t="6707" r="1514" b="82154"/>
          <a:stretch/>
        </p:blipFill>
        <p:spPr>
          <a:xfrm>
            <a:off x="3538486" y="2643504"/>
            <a:ext cx="1841179" cy="1786011"/>
          </a:xfrm>
          <a:prstGeom prst="rect">
            <a:avLst/>
          </a:prstGeom>
        </p:spPr>
      </p:pic>
      <p:sp>
        <p:nvSpPr>
          <p:cNvPr id="8" name="TextBox 7">
            <a:extLst>
              <a:ext uri="{FF2B5EF4-FFF2-40B4-BE49-F238E27FC236}">
                <a16:creationId xmlns:a16="http://schemas.microsoft.com/office/drawing/2014/main" id="{992D7FC4-0A1E-F7B1-5D7F-1E9FE00A6071}"/>
              </a:ext>
            </a:extLst>
          </p:cNvPr>
          <p:cNvSpPr txBox="1"/>
          <p:nvPr/>
        </p:nvSpPr>
        <p:spPr>
          <a:xfrm>
            <a:off x="2801669" y="2047064"/>
            <a:ext cx="3321664" cy="890420"/>
          </a:xfrm>
          <a:prstGeom prst="rect">
            <a:avLst/>
          </a:prstGeom>
        </p:spPr>
        <p:txBody>
          <a:bodyPr vert="horz" lIns="91440" tIns="45720" rIns="91440" bIns="45720" rtlCol="0" anchor="t">
            <a:normAutofit fontScale="85000" lnSpcReduction="10000"/>
          </a:bodyPr>
          <a:lstStyle/>
          <a:p>
            <a:pPr>
              <a:lnSpc>
                <a:spcPct val="90000"/>
              </a:lnSpc>
              <a:spcAft>
                <a:spcPts val="600"/>
              </a:spcAft>
            </a:pPr>
            <a:r>
              <a:rPr lang="en-US" sz="4000" dirty="0">
                <a:solidFill>
                  <a:schemeClr val="bg1"/>
                </a:solidFill>
              </a:rPr>
              <a:t>Neural Network</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9" name="Right Arrow 8">
            <a:extLst>
              <a:ext uri="{FF2B5EF4-FFF2-40B4-BE49-F238E27FC236}">
                <a16:creationId xmlns:a16="http://schemas.microsoft.com/office/drawing/2014/main" id="{E507A962-4946-B50B-AD3F-043FA87C1305}"/>
              </a:ext>
            </a:extLst>
          </p:cNvPr>
          <p:cNvSpPr/>
          <p:nvPr/>
        </p:nvSpPr>
        <p:spPr>
          <a:xfrm>
            <a:off x="5588186" y="3187093"/>
            <a:ext cx="1458098" cy="618788"/>
          </a:xfrm>
          <a:prstGeom prst="rightArrow">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32081E5-F0D4-AAC8-58FC-07E80D33B41B}"/>
              </a:ext>
            </a:extLst>
          </p:cNvPr>
          <p:cNvSpPr txBox="1"/>
          <p:nvPr/>
        </p:nvSpPr>
        <p:spPr>
          <a:xfrm>
            <a:off x="7068450" y="3187093"/>
            <a:ext cx="2044101"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OUTPUT</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11" name="Down Arrow 10">
            <a:extLst>
              <a:ext uri="{FF2B5EF4-FFF2-40B4-BE49-F238E27FC236}">
                <a16:creationId xmlns:a16="http://schemas.microsoft.com/office/drawing/2014/main" id="{15A8E46A-09A0-0F8E-AB9F-CCB7ACE998CC}"/>
              </a:ext>
            </a:extLst>
          </p:cNvPr>
          <p:cNvSpPr/>
          <p:nvPr/>
        </p:nvSpPr>
        <p:spPr>
          <a:xfrm>
            <a:off x="5439417" y="3724885"/>
            <a:ext cx="683916" cy="122390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E6244A7-BF62-7CC9-1B6A-E617603EE61A}"/>
              </a:ext>
            </a:extLst>
          </p:cNvPr>
          <p:cNvSpPr txBox="1"/>
          <p:nvPr/>
        </p:nvSpPr>
        <p:spPr>
          <a:xfrm>
            <a:off x="5106148" y="5111181"/>
            <a:ext cx="2908516" cy="890420"/>
          </a:xfrm>
          <a:prstGeom prst="rect">
            <a:avLst/>
          </a:prstGeom>
        </p:spPr>
        <p:txBody>
          <a:bodyPr vert="horz" lIns="91440" tIns="45720" rIns="91440" bIns="45720" rtlCol="0" anchor="t">
            <a:normAutofit fontScale="77500" lnSpcReduction="20000"/>
          </a:bodyPr>
          <a:lstStyle/>
          <a:p>
            <a:pPr>
              <a:lnSpc>
                <a:spcPct val="90000"/>
              </a:lnSpc>
              <a:spcAft>
                <a:spcPts val="600"/>
              </a:spcAft>
            </a:pPr>
            <a:r>
              <a:rPr lang="en-US" sz="4000" dirty="0">
                <a:solidFill>
                  <a:schemeClr val="bg1"/>
                </a:solidFill>
              </a:rPr>
              <a:t>LOSS FUNCTION</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13" name="Bent Arrow 12">
            <a:extLst>
              <a:ext uri="{FF2B5EF4-FFF2-40B4-BE49-F238E27FC236}">
                <a16:creationId xmlns:a16="http://schemas.microsoft.com/office/drawing/2014/main" id="{038085CD-E0BE-4594-77A8-E3E561EAAD3B}"/>
              </a:ext>
            </a:extLst>
          </p:cNvPr>
          <p:cNvSpPr/>
          <p:nvPr/>
        </p:nvSpPr>
        <p:spPr>
          <a:xfrm rot="16200000">
            <a:off x="2701943" y="3263821"/>
            <a:ext cx="1742303" cy="266508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704EF08C-58B5-CF83-2F71-82811F28CFEB}"/>
              </a:ext>
            </a:extLst>
          </p:cNvPr>
          <p:cNvSpPr txBox="1"/>
          <p:nvPr/>
        </p:nvSpPr>
        <p:spPr>
          <a:xfrm>
            <a:off x="1268822" y="5272336"/>
            <a:ext cx="2908516" cy="890420"/>
          </a:xfrm>
          <a:prstGeom prst="rect">
            <a:avLst/>
          </a:prstGeom>
        </p:spPr>
        <p:txBody>
          <a:bodyPr vert="horz" lIns="91440" tIns="45720" rIns="91440" bIns="45720" rtlCol="0" anchor="t">
            <a:normAutofit fontScale="77500" lnSpcReduction="20000"/>
          </a:bodyPr>
          <a:lstStyle/>
          <a:p>
            <a:pPr>
              <a:lnSpc>
                <a:spcPct val="90000"/>
              </a:lnSpc>
              <a:spcAft>
                <a:spcPts val="600"/>
              </a:spcAft>
            </a:pPr>
            <a:r>
              <a:rPr lang="en-US" sz="4000" dirty="0">
                <a:solidFill>
                  <a:schemeClr val="bg1"/>
                </a:solidFill>
              </a:rPr>
              <a:t>BACK PROPAGATION</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Tree>
    <p:extLst>
      <p:ext uri="{BB962C8B-B14F-4D97-AF65-F5344CB8AC3E}">
        <p14:creationId xmlns:p14="http://schemas.microsoft.com/office/powerpoint/2010/main" val="2654409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9A6695CD-C2FE-5FF0-F271-4F5B72ECF8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A2DFFA-684C-2271-9E11-5A3AE130164C}"/>
              </a:ext>
            </a:extLst>
          </p:cNvPr>
          <p:cNvSpPr txBox="1"/>
          <p:nvPr/>
        </p:nvSpPr>
        <p:spPr>
          <a:xfrm>
            <a:off x="387570" y="695244"/>
            <a:ext cx="1490657"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DB5CBD9D-EC64-9E66-9CE1-2EBC7111E304}"/>
              </a:ext>
            </a:extLst>
          </p:cNvPr>
          <p:cNvSpPr txBox="1"/>
          <p:nvPr/>
        </p:nvSpPr>
        <p:spPr>
          <a:xfrm>
            <a:off x="387569" y="1385670"/>
            <a:ext cx="8126235" cy="3970318"/>
          </a:xfrm>
          <a:prstGeom prst="rect">
            <a:avLst/>
          </a:prstGeom>
          <a:noFill/>
        </p:spPr>
        <p:txBody>
          <a:bodyPr wrap="square">
            <a:spAutoFit/>
          </a:bodyPr>
          <a:lstStyle/>
          <a:p>
            <a:r>
              <a:rPr lang="en-US" b="0" i="0" u="none" strike="noStrike" dirty="0">
                <a:solidFill>
                  <a:schemeClr val="bg1"/>
                </a:solidFill>
                <a:effectLst/>
                <a:latin typeface="-webkit-standard"/>
              </a:rPr>
              <a:t>The preparation of data for training a neural network involves several key steps to ensure the data is in the right format and quality for the model to learn effectively.</a:t>
            </a:r>
          </a:p>
          <a:p>
            <a:endParaRPr lang="en-US" dirty="0">
              <a:solidFill>
                <a:schemeClr val="bg1"/>
              </a:solidFill>
              <a:latin typeface="-webkit-standard"/>
            </a:endParaRPr>
          </a:p>
          <a:p>
            <a:pPr algn="l"/>
            <a:r>
              <a:rPr lang="en-US" b="1" i="0" u="none" strike="noStrike" dirty="0">
                <a:solidFill>
                  <a:schemeClr val="bg1"/>
                </a:solidFill>
                <a:effectLst/>
              </a:rPr>
              <a:t>Data Cleaning</a:t>
            </a:r>
          </a:p>
          <a:p>
            <a:pPr algn="l"/>
            <a:r>
              <a:rPr lang="en-US" b="0" i="0" u="none" strike="noStrike" dirty="0">
                <a:solidFill>
                  <a:schemeClr val="bg1"/>
                </a:solidFill>
                <a:effectLst/>
              </a:rPr>
              <a:t>Clean the raw data by handling any errors, missing values to ensure it is suitable for training.</a:t>
            </a:r>
          </a:p>
          <a:p>
            <a:pPr algn="l"/>
            <a:endParaRPr lang="en-US" b="1" i="0" u="none" strike="noStrike" dirty="0">
              <a:solidFill>
                <a:schemeClr val="bg1"/>
              </a:solidFill>
              <a:effectLst/>
            </a:endParaRPr>
          </a:p>
          <a:p>
            <a:pPr algn="l"/>
            <a:r>
              <a:rPr lang="en-US" b="1" i="0" u="none" strike="noStrike" dirty="0">
                <a:solidFill>
                  <a:schemeClr val="bg1"/>
                </a:solidFill>
                <a:effectLst/>
              </a:rPr>
              <a:t>Data Transformation</a:t>
            </a:r>
          </a:p>
          <a:p>
            <a:pPr algn="l"/>
            <a:r>
              <a:rPr lang="en-US" b="0" i="0" u="none" strike="noStrike" dirty="0">
                <a:solidFill>
                  <a:schemeClr val="bg1"/>
                </a:solidFill>
                <a:effectLst/>
              </a:rPr>
              <a:t>Transform the data into a format that the neural network can process. </a:t>
            </a:r>
          </a:p>
          <a:p>
            <a:pPr algn="l"/>
            <a:endParaRPr lang="en-US" dirty="0">
              <a:solidFill>
                <a:schemeClr val="bg1"/>
              </a:solidFill>
            </a:endParaRPr>
          </a:p>
          <a:p>
            <a:pPr algn="l"/>
            <a:r>
              <a:rPr lang="en-US" b="1" i="0" u="none" strike="noStrike" dirty="0">
                <a:solidFill>
                  <a:schemeClr val="bg1"/>
                </a:solidFill>
                <a:effectLst/>
              </a:rPr>
              <a:t>Normalization/Standardization</a:t>
            </a:r>
            <a:r>
              <a:rPr lang="en-US" b="0" i="0" u="none" strike="noStrike" dirty="0">
                <a:solidFill>
                  <a:schemeClr val="bg1"/>
                </a:solidFill>
                <a:effectLst/>
              </a:rPr>
              <a:t>: Scale numerical values so that they fit within a specific range (e.g., between 0 and 1 for normalization or with zero mean and unit variance for standardization).</a:t>
            </a:r>
          </a:p>
          <a:p>
            <a:pPr algn="l"/>
            <a:endParaRPr lang="en-US" dirty="0">
              <a:solidFill>
                <a:schemeClr val="bg1"/>
              </a:solidFill>
            </a:endParaRPr>
          </a:p>
        </p:txBody>
      </p:sp>
    </p:spTree>
    <p:extLst>
      <p:ext uri="{BB962C8B-B14F-4D97-AF65-F5344CB8AC3E}">
        <p14:creationId xmlns:p14="http://schemas.microsoft.com/office/powerpoint/2010/main" val="64087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1E6DE48C-53B2-066E-F11C-273B615CD3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6413014-128B-67A7-F262-09ED3E902C3B}"/>
              </a:ext>
            </a:extLst>
          </p:cNvPr>
          <p:cNvSpPr txBox="1"/>
          <p:nvPr/>
        </p:nvSpPr>
        <p:spPr>
          <a:xfrm>
            <a:off x="387570" y="695244"/>
            <a:ext cx="1490657"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7224BDDE-4510-4D05-491A-4C82A7EACDA8}"/>
              </a:ext>
            </a:extLst>
          </p:cNvPr>
          <p:cNvSpPr txBox="1"/>
          <p:nvPr/>
        </p:nvSpPr>
        <p:spPr>
          <a:xfrm>
            <a:off x="387569" y="1385670"/>
            <a:ext cx="8126235" cy="5355312"/>
          </a:xfrm>
          <a:prstGeom prst="rect">
            <a:avLst/>
          </a:prstGeom>
          <a:noFill/>
        </p:spPr>
        <p:txBody>
          <a:bodyPr wrap="square">
            <a:spAutoFit/>
          </a:bodyPr>
          <a:lstStyle/>
          <a:p>
            <a:pPr algn="l"/>
            <a:endParaRPr lang="en-US" dirty="0">
              <a:solidFill>
                <a:schemeClr val="bg1"/>
              </a:solidFill>
            </a:endParaRPr>
          </a:p>
          <a:p>
            <a:pPr algn="l"/>
            <a:r>
              <a:rPr lang="en-US" b="1" i="0" u="none" strike="noStrike" dirty="0">
                <a:solidFill>
                  <a:schemeClr val="bg1"/>
                </a:solidFill>
                <a:effectLst/>
              </a:rPr>
              <a:t>Splitting the Data</a:t>
            </a:r>
          </a:p>
          <a:p>
            <a:pPr algn="l"/>
            <a:r>
              <a:rPr lang="en-US" b="0" i="0" u="none" strike="noStrike" dirty="0">
                <a:solidFill>
                  <a:schemeClr val="bg1"/>
                </a:solidFill>
                <a:effectLst/>
              </a:rPr>
              <a:t>Split the data into different sets to ensure the model generalizes well and does not overfit.</a:t>
            </a:r>
          </a:p>
          <a:p>
            <a:pPr marL="742950" lvl="1" indent="-285750" algn="l">
              <a:buFont typeface="Arial" panose="020B0604020202020204" pitchFamily="34" charset="0"/>
              <a:buChar char="•"/>
            </a:pPr>
            <a:r>
              <a:rPr lang="en-US" b="1" i="0" u="none" strike="noStrike" dirty="0">
                <a:solidFill>
                  <a:schemeClr val="bg1"/>
                </a:solidFill>
                <a:effectLst/>
              </a:rPr>
              <a:t>Training set</a:t>
            </a:r>
            <a:r>
              <a:rPr lang="en-US" b="0" i="0" u="none" strike="noStrike" dirty="0">
                <a:solidFill>
                  <a:schemeClr val="bg1"/>
                </a:solidFill>
                <a:effectLst/>
              </a:rPr>
              <a:t>: Used to train the model (typically 70-80% of the data).</a:t>
            </a:r>
          </a:p>
          <a:p>
            <a:pPr marL="742950" lvl="1" indent="-285750" algn="l">
              <a:buFont typeface="Arial" panose="020B0604020202020204" pitchFamily="34" charset="0"/>
              <a:buChar char="•"/>
            </a:pPr>
            <a:r>
              <a:rPr lang="en-US" b="1" i="0" u="none" strike="noStrike" dirty="0">
                <a:solidFill>
                  <a:schemeClr val="bg1"/>
                </a:solidFill>
                <a:effectLst/>
              </a:rPr>
              <a:t>Validation set</a:t>
            </a:r>
            <a:r>
              <a:rPr lang="en-US" b="0" i="0" u="none" strike="noStrike" dirty="0">
                <a:solidFill>
                  <a:schemeClr val="bg1"/>
                </a:solidFill>
                <a:effectLst/>
              </a:rPr>
              <a:t>: Used to tune hyperparameters and evaluate the model during training (typically 10-15% of the data).</a:t>
            </a:r>
          </a:p>
          <a:p>
            <a:pPr marL="742950" lvl="1" indent="-285750" algn="l">
              <a:buFont typeface="Arial" panose="020B0604020202020204" pitchFamily="34" charset="0"/>
              <a:buChar char="•"/>
            </a:pPr>
            <a:r>
              <a:rPr lang="en-US" b="1" i="0" u="none" strike="noStrike" dirty="0">
                <a:solidFill>
                  <a:schemeClr val="bg1"/>
                </a:solidFill>
                <a:effectLst/>
              </a:rPr>
              <a:t>Test set</a:t>
            </a:r>
            <a:r>
              <a:rPr lang="en-US" b="0" i="0" u="none" strike="noStrike" dirty="0">
                <a:solidFill>
                  <a:schemeClr val="bg1"/>
                </a:solidFill>
                <a:effectLst/>
              </a:rPr>
              <a:t>: Used to evaluate the final model performance after training (typically 10-15% of the data).</a:t>
            </a:r>
          </a:p>
          <a:p>
            <a:pPr marL="742950" lvl="1" indent="-285750" algn="l">
              <a:buFont typeface="Arial" panose="020B0604020202020204" pitchFamily="34" charset="0"/>
              <a:buChar char="•"/>
            </a:pPr>
            <a:endParaRPr lang="en-US" b="0" i="0" u="none" strike="noStrike" dirty="0">
              <a:solidFill>
                <a:schemeClr val="bg1"/>
              </a:solidFill>
              <a:effectLst/>
            </a:endParaRPr>
          </a:p>
          <a:p>
            <a:pPr algn="l"/>
            <a:r>
              <a:rPr lang="en-US" b="1" i="0" u="none" strike="noStrike" dirty="0">
                <a:solidFill>
                  <a:schemeClr val="bg1"/>
                </a:solidFill>
                <a:effectLst/>
              </a:rPr>
              <a:t>Batching and Shuffling</a:t>
            </a:r>
          </a:p>
          <a:p>
            <a:pPr algn="l"/>
            <a:r>
              <a:rPr lang="en-US" b="0" i="0" u="none" strike="noStrike" dirty="0">
                <a:solidFill>
                  <a:schemeClr val="bg1"/>
                </a:solidFill>
                <a:effectLst/>
              </a:rPr>
              <a:t>For large datasets, the training data is split into smaller batches to be processed in parts, rather than all at once. Shuffling the data ensures that the model does not learn patterns based on the data order.</a:t>
            </a:r>
          </a:p>
          <a:p>
            <a:pPr marL="742950" lvl="1" indent="-285750" algn="l">
              <a:buFont typeface="Arial" panose="020B0604020202020204" pitchFamily="34" charset="0"/>
              <a:buChar char="•"/>
            </a:pPr>
            <a:r>
              <a:rPr lang="en-US" b="1" i="0" u="none" strike="noStrike" dirty="0">
                <a:solidFill>
                  <a:schemeClr val="bg1"/>
                </a:solidFill>
                <a:effectLst/>
              </a:rPr>
              <a:t>Batching</a:t>
            </a:r>
            <a:r>
              <a:rPr lang="en-US" b="0" i="0" u="none" strike="noStrike" dirty="0">
                <a:solidFill>
                  <a:schemeClr val="bg1"/>
                </a:solidFill>
                <a:effectLst/>
              </a:rPr>
              <a:t>: Divide the data into batches (e.g., 32, 64, or 128 samples per batch).</a:t>
            </a:r>
          </a:p>
          <a:p>
            <a:pPr marL="742950" lvl="1" indent="-285750" algn="l">
              <a:buFont typeface="Arial" panose="020B0604020202020204" pitchFamily="34" charset="0"/>
              <a:buChar char="•"/>
            </a:pPr>
            <a:r>
              <a:rPr lang="en-US" b="1" i="0" u="none" strike="noStrike" dirty="0">
                <a:solidFill>
                  <a:schemeClr val="bg1"/>
                </a:solidFill>
                <a:effectLst/>
              </a:rPr>
              <a:t>Shuffling</a:t>
            </a:r>
            <a:r>
              <a:rPr lang="en-US" b="0" i="0" u="none" strike="noStrike" dirty="0">
                <a:solidFill>
                  <a:schemeClr val="bg1"/>
                </a:solidFill>
                <a:effectLst/>
              </a:rPr>
              <a:t>: Randomly shuffle the dataset before creating batches to prevent any sequence bias.</a:t>
            </a:r>
            <a:endParaRPr lang="en-US" dirty="0">
              <a:solidFill>
                <a:schemeClr val="bg1"/>
              </a:solidFill>
              <a:latin typeface="-webkit-standard"/>
            </a:endParaRPr>
          </a:p>
          <a:p>
            <a:r>
              <a:rPr lang="en-US" b="0" i="0" u="none" strike="noStrike" dirty="0">
                <a:solidFill>
                  <a:schemeClr val="bg1"/>
                </a:solidFill>
                <a:effectLst/>
                <a:latin typeface="-webkit-standard"/>
              </a:rPr>
              <a:t> </a:t>
            </a:r>
            <a:endParaRPr lang="en-US" dirty="0">
              <a:solidFill>
                <a:schemeClr val="bg1"/>
              </a:solidFill>
            </a:endParaRPr>
          </a:p>
        </p:txBody>
      </p:sp>
    </p:spTree>
    <p:extLst>
      <p:ext uri="{BB962C8B-B14F-4D97-AF65-F5344CB8AC3E}">
        <p14:creationId xmlns:p14="http://schemas.microsoft.com/office/powerpoint/2010/main" val="2797256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FC2AD7E0-E8F5-27DA-2D35-C7D751306A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F11ECED-39DB-D823-AC62-A50B916FFD14}"/>
              </a:ext>
            </a:extLst>
          </p:cNvPr>
          <p:cNvSpPr txBox="1"/>
          <p:nvPr/>
        </p:nvSpPr>
        <p:spPr>
          <a:xfrm>
            <a:off x="387570" y="695244"/>
            <a:ext cx="1490657"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DATA</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9B49DFB1-0069-3D6D-9B27-8D930D57FC2D}"/>
              </a:ext>
            </a:extLst>
          </p:cNvPr>
          <p:cNvSpPr txBox="1"/>
          <p:nvPr/>
        </p:nvSpPr>
        <p:spPr>
          <a:xfrm>
            <a:off x="387569" y="1385670"/>
            <a:ext cx="8126235" cy="3416320"/>
          </a:xfrm>
          <a:prstGeom prst="rect">
            <a:avLst/>
          </a:prstGeom>
          <a:noFill/>
        </p:spPr>
        <p:txBody>
          <a:bodyPr wrap="square">
            <a:spAutoFit/>
          </a:bodyPr>
          <a:lstStyle/>
          <a:p>
            <a:pPr algn="l"/>
            <a:endParaRPr lang="en-US" dirty="0">
              <a:solidFill>
                <a:schemeClr val="bg1"/>
              </a:solidFill>
            </a:endParaRPr>
          </a:p>
          <a:p>
            <a:pPr algn="l"/>
            <a:r>
              <a:rPr lang="en-US" b="1" i="0" u="none" strike="noStrike" dirty="0">
                <a:solidFill>
                  <a:schemeClr val="bg1"/>
                </a:solidFill>
                <a:effectLst/>
              </a:rPr>
              <a:t>Loading the Data into the Model</a:t>
            </a:r>
          </a:p>
          <a:p>
            <a:pPr algn="l"/>
            <a:r>
              <a:rPr lang="en-US" b="0" i="0" u="none" strike="noStrike" dirty="0">
                <a:solidFill>
                  <a:schemeClr val="bg1"/>
                </a:solidFill>
                <a:effectLst/>
              </a:rPr>
              <a:t>Once the data is preprocessed, it is loaded into data structures that the neural network framework can handle (e.g., </a:t>
            </a:r>
            <a:r>
              <a:rPr lang="en-US" b="0" i="0" u="none" strike="noStrike" dirty="0" err="1">
                <a:solidFill>
                  <a:schemeClr val="bg1"/>
                </a:solidFill>
                <a:effectLst/>
              </a:rPr>
              <a:t>torch.Tensor</a:t>
            </a:r>
            <a:r>
              <a:rPr lang="en-US" b="0" i="0" u="none" strike="noStrike" dirty="0">
                <a:solidFill>
                  <a:schemeClr val="bg1"/>
                </a:solidFill>
                <a:effectLst/>
              </a:rPr>
              <a:t> in </a:t>
            </a:r>
            <a:r>
              <a:rPr lang="en-US" b="0" i="0" u="none" strike="noStrike" dirty="0" err="1">
                <a:solidFill>
                  <a:schemeClr val="bg1"/>
                </a:solidFill>
                <a:effectLst/>
              </a:rPr>
              <a:t>PyTorch</a:t>
            </a:r>
            <a:r>
              <a:rPr lang="en-US" b="0" i="0" u="none" strike="noStrike" dirty="0">
                <a:solidFill>
                  <a:schemeClr val="bg1"/>
                </a:solidFill>
                <a:effectLst/>
              </a:rPr>
              <a:t> or </a:t>
            </a:r>
            <a:r>
              <a:rPr lang="en-US" b="0" i="0" u="none" strike="noStrike" dirty="0" err="1">
                <a:solidFill>
                  <a:schemeClr val="bg1"/>
                </a:solidFill>
                <a:effectLst/>
              </a:rPr>
              <a:t>numpy.ndarray</a:t>
            </a:r>
            <a:r>
              <a:rPr lang="en-US" b="0" i="0" u="none" strike="noStrike" dirty="0">
                <a:solidFill>
                  <a:schemeClr val="bg1"/>
                </a:solidFill>
                <a:effectLst/>
              </a:rPr>
              <a:t> in TensorFlow).</a:t>
            </a:r>
          </a:p>
          <a:p>
            <a:pPr marL="742950" lvl="1" indent="-285750" algn="l">
              <a:buFont typeface="Arial" panose="020B0604020202020204" pitchFamily="34" charset="0"/>
              <a:buChar char="•"/>
            </a:pPr>
            <a:r>
              <a:rPr lang="en-US" b="0" i="0" u="none" strike="noStrike" dirty="0">
                <a:solidFill>
                  <a:schemeClr val="bg1"/>
                </a:solidFill>
                <a:effectLst/>
              </a:rPr>
              <a:t>In frameworks like </a:t>
            </a:r>
            <a:r>
              <a:rPr lang="en-US" b="0" i="0" u="none" strike="noStrike" dirty="0" err="1">
                <a:solidFill>
                  <a:schemeClr val="bg1"/>
                </a:solidFill>
                <a:effectLst/>
              </a:rPr>
              <a:t>PyTorch</a:t>
            </a:r>
            <a:r>
              <a:rPr lang="en-US" b="0" i="0" u="none" strike="noStrike" dirty="0">
                <a:solidFill>
                  <a:schemeClr val="bg1"/>
                </a:solidFill>
                <a:effectLst/>
              </a:rPr>
              <a:t> or TensorFlow, you might use utilities like </a:t>
            </a:r>
            <a:r>
              <a:rPr lang="en-US" b="0" i="0" u="none" strike="noStrike" dirty="0" err="1">
                <a:solidFill>
                  <a:schemeClr val="bg1"/>
                </a:solidFill>
                <a:effectLst/>
              </a:rPr>
              <a:t>DataLoader</a:t>
            </a:r>
            <a:r>
              <a:rPr lang="en-US" b="0" i="0" u="none" strike="noStrike" dirty="0">
                <a:solidFill>
                  <a:schemeClr val="bg1"/>
                </a:solidFill>
                <a:effectLst/>
              </a:rPr>
              <a:t> (</a:t>
            </a:r>
            <a:r>
              <a:rPr lang="en-US" b="0" i="0" u="none" strike="noStrike" dirty="0" err="1">
                <a:solidFill>
                  <a:schemeClr val="bg1"/>
                </a:solidFill>
                <a:effectLst/>
              </a:rPr>
              <a:t>PyTorch</a:t>
            </a:r>
            <a:r>
              <a:rPr lang="en-US" b="0" i="0" u="none" strike="noStrike" dirty="0">
                <a:solidFill>
                  <a:schemeClr val="bg1"/>
                </a:solidFill>
                <a:effectLst/>
              </a:rPr>
              <a:t>) or </a:t>
            </a:r>
            <a:r>
              <a:rPr lang="en-US" b="0" i="0" u="none" strike="noStrike" dirty="0" err="1">
                <a:solidFill>
                  <a:schemeClr val="bg1"/>
                </a:solidFill>
                <a:effectLst/>
              </a:rPr>
              <a:t>tf.data.Dataset</a:t>
            </a:r>
            <a:r>
              <a:rPr lang="en-US" b="0" i="0" u="none" strike="noStrike" dirty="0">
                <a:solidFill>
                  <a:schemeClr val="bg1"/>
                </a:solidFill>
                <a:effectLst/>
              </a:rPr>
              <a:t> (TensorFlow) to efficiently load batches of data during training.</a:t>
            </a:r>
          </a:p>
          <a:p>
            <a:pPr marL="742950" lvl="1" indent="-285750" algn="l">
              <a:buFont typeface="Arial" panose="020B0604020202020204" pitchFamily="34" charset="0"/>
              <a:buChar char="•"/>
            </a:pPr>
            <a:endParaRPr lang="en-US" b="0" i="0" u="none" strike="noStrike" dirty="0">
              <a:solidFill>
                <a:schemeClr val="bg1"/>
              </a:solidFill>
              <a:effectLst/>
            </a:endParaRPr>
          </a:p>
          <a:p>
            <a:pPr algn="l">
              <a:buFont typeface="Arial" panose="020B0604020202020204" pitchFamily="34" charset="0"/>
              <a:buChar char="•"/>
            </a:pPr>
            <a:r>
              <a:rPr lang="en-US" b="1" i="0" u="none" strike="noStrike" dirty="0">
                <a:solidFill>
                  <a:schemeClr val="bg1"/>
                </a:solidFill>
                <a:effectLst/>
              </a:rPr>
              <a:t>Example</a:t>
            </a:r>
            <a:r>
              <a:rPr lang="en-US" b="0" i="0" u="none" strike="noStrike" dirty="0">
                <a:solidFill>
                  <a:schemeClr val="bg1"/>
                </a:solidFill>
                <a:effectLst/>
              </a:rPr>
              <a:t>: Loading batches of images into memory for training a convolutional neural network (CNN).</a:t>
            </a:r>
          </a:p>
          <a:p>
            <a:endParaRPr lang="en-US" dirty="0">
              <a:solidFill>
                <a:schemeClr val="bg1"/>
              </a:solidFill>
            </a:endParaRPr>
          </a:p>
        </p:txBody>
      </p:sp>
      <p:pic>
        <p:nvPicPr>
          <p:cNvPr id="4" name="Picture 3" descr="A screen shot of a computer code&#10;&#10;Description automatically generated">
            <a:extLst>
              <a:ext uri="{FF2B5EF4-FFF2-40B4-BE49-F238E27FC236}">
                <a16:creationId xmlns:a16="http://schemas.microsoft.com/office/drawing/2014/main" id="{88544F1A-DFB6-CD73-1DE2-639633B9BBE4}"/>
              </a:ext>
            </a:extLst>
          </p:cNvPr>
          <p:cNvPicPr>
            <a:picLocks noChangeAspect="1"/>
          </p:cNvPicPr>
          <p:nvPr/>
        </p:nvPicPr>
        <p:blipFill>
          <a:blip r:embed="rId2"/>
          <a:stretch>
            <a:fillRect/>
          </a:stretch>
        </p:blipFill>
        <p:spPr>
          <a:xfrm>
            <a:off x="610973" y="4551168"/>
            <a:ext cx="6271741" cy="1842324"/>
          </a:xfrm>
          <a:prstGeom prst="rect">
            <a:avLst/>
          </a:prstGeom>
        </p:spPr>
      </p:pic>
    </p:spTree>
    <p:extLst>
      <p:ext uri="{BB962C8B-B14F-4D97-AF65-F5344CB8AC3E}">
        <p14:creationId xmlns:p14="http://schemas.microsoft.com/office/powerpoint/2010/main" val="4146548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988649E5-0380-0116-6C4E-D2B733DE579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D42B8A9-2B03-A0EB-485C-C17A6C22C01F}"/>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NEURAL NETWORK</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9AFF538E-14E1-2B67-9077-FBE22D1F9144}"/>
              </a:ext>
            </a:extLst>
          </p:cNvPr>
          <p:cNvSpPr txBox="1"/>
          <p:nvPr/>
        </p:nvSpPr>
        <p:spPr>
          <a:xfrm>
            <a:off x="387569" y="1385670"/>
            <a:ext cx="8126235" cy="3323987"/>
          </a:xfrm>
          <a:prstGeom prst="rect">
            <a:avLst/>
          </a:prstGeom>
          <a:noFill/>
        </p:spPr>
        <p:txBody>
          <a:bodyPr wrap="square">
            <a:spAutoFit/>
          </a:bodyPr>
          <a:lstStyle/>
          <a:p>
            <a:pPr algn="l" rtl="0">
              <a:spcBef>
                <a:spcPts val="1200"/>
              </a:spcBef>
              <a:spcAft>
                <a:spcPts val="1200"/>
              </a:spcAft>
            </a:pPr>
            <a:r>
              <a:rPr lang="en-US" sz="1800" b="0" i="0" u="none" strike="noStrike" dirty="0">
                <a:solidFill>
                  <a:schemeClr val="bg1"/>
                </a:solidFill>
                <a:effectLst/>
                <a:latin typeface="Arial" panose="020B0604020202020204" pitchFamily="34" charset="0"/>
              </a:rPr>
              <a:t>In a fully connected (dense) layer of a neural network, each neuron in one layer is connected to every neuron in the next layer. The connections are represented by </a:t>
            </a:r>
            <a:r>
              <a:rPr lang="en-US" sz="1800" b="1" i="0" u="none" strike="noStrike" dirty="0">
                <a:solidFill>
                  <a:schemeClr val="bg1"/>
                </a:solidFill>
                <a:effectLst/>
                <a:latin typeface="Arial" panose="020B0604020202020204" pitchFamily="34" charset="0"/>
              </a:rPr>
              <a:t>weights</a:t>
            </a:r>
            <a:r>
              <a:rPr lang="en-US" sz="1800" b="0" i="0" u="none" strike="noStrike" dirty="0">
                <a:solidFill>
                  <a:schemeClr val="bg1"/>
                </a:solidFill>
                <a:effectLst/>
                <a:latin typeface="Arial" panose="020B0604020202020204" pitchFamily="34" charset="0"/>
              </a:rPr>
              <a:t>. When the inputs (often represented as a vector) are passed through the network, the operation performed is:</a:t>
            </a:r>
            <a:endParaRPr lang="en-US" b="0" i="0" u="none" strike="noStrike" dirty="0">
              <a:solidFill>
                <a:schemeClr val="bg1"/>
              </a:solidFill>
              <a:effectLst/>
            </a:endParaRPr>
          </a:p>
          <a:p>
            <a:pPr algn="l" rtl="0" fontAlgn="base">
              <a:spcBef>
                <a:spcPts val="1200"/>
              </a:spcBef>
              <a:buFont typeface="+mj-lt"/>
              <a:buAutoNum type="arabicPeriod"/>
            </a:pPr>
            <a:r>
              <a:rPr lang="en-US" sz="1800" b="1" i="0" u="none" strike="noStrike" dirty="0">
                <a:solidFill>
                  <a:schemeClr val="bg1"/>
                </a:solidFill>
                <a:effectLst/>
                <a:latin typeface="Arial" panose="020B0604020202020204" pitchFamily="34" charset="0"/>
              </a:rPr>
              <a:t>Dot product (matrix multiplication)</a:t>
            </a:r>
            <a:r>
              <a:rPr lang="en-US" sz="1800" b="0" i="0" u="none" strike="noStrike" dirty="0">
                <a:solidFill>
                  <a:schemeClr val="bg1"/>
                </a:solidFill>
                <a:effectLst/>
                <a:latin typeface="Arial" panose="020B0604020202020204" pitchFamily="34" charset="0"/>
              </a:rPr>
              <a:t>: The input vector is multiplied by the weight matrix. This is a dot product between the input vector and the weight matrix for each neuron in the next layer.</a:t>
            </a:r>
          </a:p>
          <a:p>
            <a:pPr algn="l" rtl="0" fontAlgn="base">
              <a:spcAft>
                <a:spcPts val="1200"/>
              </a:spcAft>
              <a:buFont typeface="+mj-lt"/>
              <a:buAutoNum type="arabicPeriod"/>
            </a:pPr>
            <a:r>
              <a:rPr lang="en-US" sz="1800" b="1" i="0" u="none" strike="noStrike" dirty="0">
                <a:solidFill>
                  <a:schemeClr val="bg1"/>
                </a:solidFill>
                <a:effectLst/>
                <a:latin typeface="Arial" panose="020B0604020202020204" pitchFamily="34" charset="0"/>
              </a:rPr>
              <a:t>Addition of bias</a:t>
            </a:r>
            <a:r>
              <a:rPr lang="en-US" sz="1800" b="0" i="0" u="none" strike="noStrike" dirty="0">
                <a:solidFill>
                  <a:schemeClr val="bg1"/>
                </a:solidFill>
                <a:effectLst/>
                <a:latin typeface="Arial" panose="020B0604020202020204" pitchFamily="34" charset="0"/>
              </a:rPr>
              <a:t>: A bias term is added to the result of the dot product.</a:t>
            </a:r>
          </a:p>
          <a:p>
            <a:pPr algn="l" rtl="0" fontAlgn="base">
              <a:spcAft>
                <a:spcPts val="1200"/>
              </a:spcAft>
              <a:buFont typeface="+mj-lt"/>
              <a:buAutoNum type="arabicPeriod"/>
            </a:pPr>
            <a:r>
              <a:rPr lang="en-US" sz="1800" b="1" i="0" u="none" strike="noStrike" dirty="0">
                <a:solidFill>
                  <a:schemeClr val="bg1"/>
                </a:solidFill>
                <a:effectLst/>
                <a:latin typeface="Arial" panose="020B0604020202020204" pitchFamily="34" charset="0"/>
              </a:rPr>
              <a:t>Activation function</a:t>
            </a:r>
            <a:r>
              <a:rPr lang="en-US" sz="1800" b="0" i="0" u="none" strike="noStrike" dirty="0">
                <a:solidFill>
                  <a:schemeClr val="bg1"/>
                </a:solidFill>
                <a:effectLst/>
                <a:latin typeface="Arial" panose="020B0604020202020204" pitchFamily="34" charset="0"/>
              </a:rPr>
              <a:t>: Afterward, the result is passed through an activation function, such as </a:t>
            </a:r>
            <a:r>
              <a:rPr lang="en-US" sz="1800" b="0" i="0" u="none" strike="noStrike" dirty="0" err="1">
                <a:solidFill>
                  <a:schemeClr val="bg1"/>
                </a:solidFill>
                <a:effectLst/>
                <a:latin typeface="Arial" panose="020B0604020202020204" pitchFamily="34" charset="0"/>
              </a:rPr>
              <a:t>ReLU</a:t>
            </a:r>
            <a:r>
              <a:rPr lang="en-US" sz="1800" b="0" i="0" u="none" strike="noStrike" dirty="0">
                <a:solidFill>
                  <a:schemeClr val="bg1"/>
                </a:solidFill>
                <a:effectLst/>
                <a:latin typeface="Arial" panose="020B0604020202020204" pitchFamily="34" charset="0"/>
              </a:rPr>
              <a:t>, sigmoid, or tanh.</a:t>
            </a:r>
          </a:p>
        </p:txBody>
      </p:sp>
      <p:pic>
        <p:nvPicPr>
          <p:cNvPr id="2" name="Picture 1" descr="A chart of different colored circles and dots&#10;&#10;Description automatically generated">
            <a:extLst>
              <a:ext uri="{FF2B5EF4-FFF2-40B4-BE49-F238E27FC236}">
                <a16:creationId xmlns:a16="http://schemas.microsoft.com/office/drawing/2014/main" id="{74D99F33-6B26-F7D4-C5B3-70F1ADA4D78A}"/>
              </a:ext>
            </a:extLst>
          </p:cNvPr>
          <p:cNvPicPr>
            <a:picLocks noChangeAspect="1"/>
          </p:cNvPicPr>
          <p:nvPr/>
        </p:nvPicPr>
        <p:blipFill>
          <a:blip r:embed="rId2"/>
          <a:srcRect l="81261" t="6707" r="1514" b="82154"/>
          <a:stretch/>
        </p:blipFill>
        <p:spPr>
          <a:xfrm>
            <a:off x="10058378" y="247448"/>
            <a:ext cx="1841179" cy="1786011"/>
          </a:xfrm>
          <a:prstGeom prst="rect">
            <a:avLst/>
          </a:prstGeom>
        </p:spPr>
      </p:pic>
    </p:spTree>
    <p:extLst>
      <p:ext uri="{BB962C8B-B14F-4D97-AF65-F5344CB8AC3E}">
        <p14:creationId xmlns:p14="http://schemas.microsoft.com/office/powerpoint/2010/main" val="3490838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046652F0-6B49-7DB8-E758-888DB586736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3C9B63-442D-E349-2766-77A9E8CBD87A}"/>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a:solidFill>
                  <a:schemeClr val="bg1"/>
                </a:solidFill>
              </a:rPr>
              <a:t>NEURAL NETWORK</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05818768-6CD0-61DA-1894-ACEF77A0E17E}"/>
              </a:ext>
            </a:extLst>
          </p:cNvPr>
          <p:cNvSpPr txBox="1"/>
          <p:nvPr/>
        </p:nvSpPr>
        <p:spPr>
          <a:xfrm>
            <a:off x="387569" y="1385670"/>
            <a:ext cx="8126235" cy="646331"/>
          </a:xfrm>
          <a:prstGeom prst="rect">
            <a:avLst/>
          </a:prstGeom>
          <a:noFill/>
        </p:spPr>
        <p:txBody>
          <a:bodyPr wrap="square">
            <a:spAutoFit/>
          </a:bodyPr>
          <a:lstStyle/>
          <a:p>
            <a:pPr algn="l" rtl="0">
              <a:spcBef>
                <a:spcPts val="1200"/>
              </a:spcBef>
              <a:spcAft>
                <a:spcPts val="1200"/>
              </a:spcAft>
            </a:pPr>
            <a:r>
              <a:rPr lang="en-US" sz="1800" b="0" i="0" u="none" strike="noStrike" dirty="0">
                <a:solidFill>
                  <a:schemeClr val="bg1"/>
                </a:solidFill>
                <a:effectLst/>
                <a:latin typeface="Arial" panose="020B0604020202020204" pitchFamily="34" charset="0"/>
              </a:rPr>
              <a:t>The weights and biases can be adjusted, and these adjustments are called learning</a:t>
            </a:r>
          </a:p>
        </p:txBody>
      </p:sp>
      <p:pic>
        <p:nvPicPr>
          <p:cNvPr id="2" name="Picture 1" descr="A chart of different colored circles and dots&#10;&#10;Description automatically generated">
            <a:extLst>
              <a:ext uri="{FF2B5EF4-FFF2-40B4-BE49-F238E27FC236}">
                <a16:creationId xmlns:a16="http://schemas.microsoft.com/office/drawing/2014/main" id="{DB10415F-B5C8-442F-4663-0FF72B51F8A3}"/>
              </a:ext>
            </a:extLst>
          </p:cNvPr>
          <p:cNvPicPr>
            <a:picLocks noChangeAspect="1"/>
          </p:cNvPicPr>
          <p:nvPr/>
        </p:nvPicPr>
        <p:blipFill>
          <a:blip r:embed="rId2"/>
          <a:srcRect l="81261" t="6707" r="1514" b="82154"/>
          <a:stretch/>
        </p:blipFill>
        <p:spPr>
          <a:xfrm>
            <a:off x="10058378" y="247448"/>
            <a:ext cx="1841179" cy="1786011"/>
          </a:xfrm>
          <a:prstGeom prst="rect">
            <a:avLst/>
          </a:prstGeom>
        </p:spPr>
      </p:pic>
      <p:pic>
        <p:nvPicPr>
          <p:cNvPr id="6" name="Picture 5" descr="A diagram of a neural network&#10;&#10;Description automatically generated">
            <a:extLst>
              <a:ext uri="{FF2B5EF4-FFF2-40B4-BE49-F238E27FC236}">
                <a16:creationId xmlns:a16="http://schemas.microsoft.com/office/drawing/2014/main" id="{2A3CDBAA-4268-F95A-2412-4C044EAFBE05}"/>
              </a:ext>
            </a:extLst>
          </p:cNvPr>
          <p:cNvPicPr>
            <a:picLocks noChangeAspect="1"/>
          </p:cNvPicPr>
          <p:nvPr/>
        </p:nvPicPr>
        <p:blipFill>
          <a:blip r:embed="rId3"/>
          <a:stretch>
            <a:fillRect/>
          </a:stretch>
        </p:blipFill>
        <p:spPr>
          <a:xfrm>
            <a:off x="487231" y="2183325"/>
            <a:ext cx="6489044" cy="4111458"/>
          </a:xfrm>
          <a:prstGeom prst="rect">
            <a:avLst/>
          </a:prstGeom>
        </p:spPr>
      </p:pic>
      <p:pic>
        <p:nvPicPr>
          <p:cNvPr id="8" name="Picture 7" descr="A diagram of a function&#10;&#10;Description automatically generated">
            <a:extLst>
              <a:ext uri="{FF2B5EF4-FFF2-40B4-BE49-F238E27FC236}">
                <a16:creationId xmlns:a16="http://schemas.microsoft.com/office/drawing/2014/main" id="{37600F9A-2D62-59B0-8409-98B4121EE359}"/>
              </a:ext>
            </a:extLst>
          </p:cNvPr>
          <p:cNvPicPr>
            <a:picLocks noChangeAspect="1"/>
          </p:cNvPicPr>
          <p:nvPr/>
        </p:nvPicPr>
        <p:blipFill>
          <a:blip r:embed="rId4"/>
          <a:stretch>
            <a:fillRect/>
          </a:stretch>
        </p:blipFill>
        <p:spPr>
          <a:xfrm>
            <a:off x="7180184" y="2734100"/>
            <a:ext cx="2667239" cy="2738230"/>
          </a:xfrm>
          <a:prstGeom prst="rect">
            <a:avLst/>
          </a:prstGeom>
        </p:spPr>
      </p:pic>
    </p:spTree>
    <p:extLst>
      <p:ext uri="{BB962C8B-B14F-4D97-AF65-F5344CB8AC3E}">
        <p14:creationId xmlns:p14="http://schemas.microsoft.com/office/powerpoint/2010/main" val="3767944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A3DB3259-1A17-EB8A-F58B-87875B3C8D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A805C5-9C63-B35F-7F29-69A7A14EB472}"/>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LOSS FUNCTION</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5" name="TextBox 4">
            <a:extLst>
              <a:ext uri="{FF2B5EF4-FFF2-40B4-BE49-F238E27FC236}">
                <a16:creationId xmlns:a16="http://schemas.microsoft.com/office/drawing/2014/main" id="{71964284-B4B7-BC3F-ABD6-8C312F37CE21}"/>
              </a:ext>
            </a:extLst>
          </p:cNvPr>
          <p:cNvSpPr txBox="1"/>
          <p:nvPr/>
        </p:nvSpPr>
        <p:spPr>
          <a:xfrm>
            <a:off x="387570" y="1385670"/>
            <a:ext cx="8305856" cy="646331"/>
          </a:xfrm>
          <a:prstGeom prst="rect">
            <a:avLst/>
          </a:prstGeom>
          <a:noFill/>
        </p:spPr>
        <p:txBody>
          <a:bodyPr wrap="square">
            <a:spAutoFit/>
          </a:bodyPr>
          <a:lstStyle/>
          <a:p>
            <a:r>
              <a:rPr lang="en-US" dirty="0">
                <a:solidFill>
                  <a:schemeClr val="bg1"/>
                </a:solidFill>
                <a:effectLst/>
                <a:latin typeface="Helvetica" pitchFamily="2" charset="0"/>
              </a:rPr>
              <a:t>The loss function is the mathematical way of telling an AI what to learn. Wrong loss function can have catastrophic outcomes</a:t>
            </a:r>
          </a:p>
        </p:txBody>
      </p:sp>
      <p:pic>
        <p:nvPicPr>
          <p:cNvPr id="4" name="Picture 3">
            <a:extLst>
              <a:ext uri="{FF2B5EF4-FFF2-40B4-BE49-F238E27FC236}">
                <a16:creationId xmlns:a16="http://schemas.microsoft.com/office/drawing/2014/main" id="{3B7A7D18-7ADB-2FC7-3D3A-07EDF5954800}"/>
              </a:ext>
            </a:extLst>
          </p:cNvPr>
          <p:cNvPicPr>
            <a:picLocks noChangeAspect="1"/>
          </p:cNvPicPr>
          <p:nvPr/>
        </p:nvPicPr>
        <p:blipFill>
          <a:blip r:embed="rId2"/>
          <a:stretch>
            <a:fillRect/>
          </a:stretch>
        </p:blipFill>
        <p:spPr>
          <a:xfrm>
            <a:off x="9129920" y="41682"/>
            <a:ext cx="3062080" cy="1994458"/>
          </a:xfrm>
          <a:prstGeom prst="rect">
            <a:avLst/>
          </a:prstGeom>
        </p:spPr>
      </p:pic>
      <p:sp>
        <p:nvSpPr>
          <p:cNvPr id="9" name="TextBox 8">
            <a:extLst>
              <a:ext uri="{FF2B5EF4-FFF2-40B4-BE49-F238E27FC236}">
                <a16:creationId xmlns:a16="http://schemas.microsoft.com/office/drawing/2014/main" id="{B452FD1D-3642-4992-CA63-5EC1D892EB71}"/>
              </a:ext>
            </a:extLst>
          </p:cNvPr>
          <p:cNvSpPr txBox="1"/>
          <p:nvPr/>
        </p:nvSpPr>
        <p:spPr>
          <a:xfrm>
            <a:off x="387570" y="2484208"/>
            <a:ext cx="8168336" cy="2862322"/>
          </a:xfrm>
          <a:prstGeom prst="rect">
            <a:avLst/>
          </a:prstGeom>
          <a:noFill/>
        </p:spPr>
        <p:txBody>
          <a:bodyPr wrap="square">
            <a:spAutoFit/>
          </a:bodyPr>
          <a:lstStyle/>
          <a:p>
            <a:pPr algn="l"/>
            <a:r>
              <a:rPr lang="en-US" b="1" i="0" u="none" strike="noStrike" dirty="0">
                <a:solidFill>
                  <a:schemeClr val="bg1"/>
                </a:solidFill>
                <a:effectLst/>
              </a:rPr>
              <a:t>Purpose of the Loss Function</a:t>
            </a:r>
            <a:r>
              <a:rPr lang="en-US" b="0" i="0" u="none" strike="noStrike" dirty="0">
                <a:solidFill>
                  <a:schemeClr val="bg1"/>
                </a:solidFill>
                <a:effectLst/>
              </a:rPr>
              <a:t>:</a:t>
            </a:r>
          </a:p>
          <a:p>
            <a:pPr algn="l"/>
            <a:endParaRPr lang="en-US" b="0" i="0" u="none" strike="noStrike" dirty="0">
              <a:solidFill>
                <a:schemeClr val="bg1"/>
              </a:solidFill>
              <a:effectLst/>
            </a:endParaRPr>
          </a:p>
          <a:p>
            <a:pPr algn="l">
              <a:buFont typeface="Arial" panose="020B0604020202020204" pitchFamily="34" charset="0"/>
              <a:buChar char="•"/>
            </a:pPr>
            <a:r>
              <a:rPr lang="en-US" b="0" i="0" u="none" strike="noStrike" dirty="0">
                <a:solidFill>
                  <a:schemeClr val="bg1"/>
                </a:solidFill>
                <a:effectLst/>
              </a:rPr>
              <a:t>The loss function quantifies the difference between the </a:t>
            </a:r>
            <a:r>
              <a:rPr lang="en-US" b="1" i="0" u="none" strike="noStrike" dirty="0">
                <a:solidFill>
                  <a:schemeClr val="bg1"/>
                </a:solidFill>
                <a:effectLst/>
              </a:rPr>
              <a:t>model's predictions</a:t>
            </a:r>
            <a:r>
              <a:rPr lang="en-US" b="0" i="0" u="none" strike="noStrike" dirty="0">
                <a:solidFill>
                  <a:schemeClr val="bg1"/>
                </a:solidFill>
                <a:effectLst/>
              </a:rPr>
              <a:t> and the </a:t>
            </a:r>
            <a:r>
              <a:rPr lang="en-US" b="1" i="0" u="none" strike="noStrike" dirty="0">
                <a:solidFill>
                  <a:schemeClr val="bg1"/>
                </a:solidFill>
                <a:effectLst/>
              </a:rPr>
              <a:t>actual values</a:t>
            </a:r>
            <a:r>
              <a:rPr lang="en-US" b="0" i="0" u="none" strike="noStrike" dirty="0">
                <a:solidFill>
                  <a:schemeClr val="bg1"/>
                </a:solidFill>
                <a:effectLst/>
              </a:rPr>
              <a:t> (ground truth).</a:t>
            </a:r>
          </a:p>
          <a:p>
            <a:pPr algn="l">
              <a:buFont typeface="Arial" panose="020B0604020202020204" pitchFamily="34" charset="0"/>
              <a:buChar char="•"/>
            </a:pPr>
            <a:endParaRPr lang="en-US" b="0" i="0" u="none" strike="noStrike" dirty="0">
              <a:solidFill>
                <a:schemeClr val="bg1"/>
              </a:solidFill>
              <a:effectLst/>
            </a:endParaRPr>
          </a:p>
          <a:p>
            <a:pPr algn="l">
              <a:buFont typeface="Arial" panose="020B0604020202020204" pitchFamily="34" charset="0"/>
              <a:buChar char="•"/>
            </a:pPr>
            <a:r>
              <a:rPr lang="en-US" b="0" i="0" u="none" strike="noStrike" dirty="0">
                <a:solidFill>
                  <a:schemeClr val="bg1"/>
                </a:solidFill>
                <a:effectLst/>
              </a:rPr>
              <a:t>During training, the model tries to minimize this difference by adjusting its internal parameters (weights and biases).</a:t>
            </a:r>
          </a:p>
          <a:p>
            <a:pPr algn="l">
              <a:buFont typeface="Arial" panose="020B0604020202020204" pitchFamily="34" charset="0"/>
              <a:buChar char="•"/>
            </a:pPr>
            <a:endParaRPr lang="en-US" b="0" i="0" u="none" strike="noStrike" dirty="0">
              <a:solidFill>
                <a:schemeClr val="bg1"/>
              </a:solidFill>
              <a:effectLst/>
            </a:endParaRPr>
          </a:p>
          <a:p>
            <a:pPr algn="l">
              <a:buFont typeface="Arial" panose="020B0604020202020204" pitchFamily="34" charset="0"/>
              <a:buChar char="•"/>
            </a:pPr>
            <a:r>
              <a:rPr lang="en-US" b="0" i="0" u="none" strike="noStrike" dirty="0">
                <a:solidFill>
                  <a:schemeClr val="bg1"/>
                </a:solidFill>
                <a:effectLst/>
              </a:rPr>
              <a:t>It provides a numerical value (loss) that the optimization algorithm (e.g., gradient descent) uses to update the model’s parameters.</a:t>
            </a:r>
          </a:p>
        </p:txBody>
      </p:sp>
    </p:spTree>
    <p:extLst>
      <p:ext uri="{BB962C8B-B14F-4D97-AF65-F5344CB8AC3E}">
        <p14:creationId xmlns:p14="http://schemas.microsoft.com/office/powerpoint/2010/main" val="1514837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AA9DF43F-F92F-49EB-BC1D-2456D407A04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CB6146-CD95-52ED-3CF9-599A0F2958C7}"/>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BACKPROPAGATION</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pic>
        <p:nvPicPr>
          <p:cNvPr id="4" name="Picture 3">
            <a:extLst>
              <a:ext uri="{FF2B5EF4-FFF2-40B4-BE49-F238E27FC236}">
                <a16:creationId xmlns:a16="http://schemas.microsoft.com/office/drawing/2014/main" id="{2CD6E324-17B5-D5B5-CD76-8E124007743C}"/>
              </a:ext>
            </a:extLst>
          </p:cNvPr>
          <p:cNvPicPr>
            <a:picLocks noChangeAspect="1"/>
          </p:cNvPicPr>
          <p:nvPr/>
        </p:nvPicPr>
        <p:blipFill>
          <a:blip r:embed="rId2"/>
          <a:stretch>
            <a:fillRect/>
          </a:stretch>
        </p:blipFill>
        <p:spPr>
          <a:xfrm>
            <a:off x="9129920" y="41682"/>
            <a:ext cx="3062080" cy="1994458"/>
          </a:xfrm>
          <a:prstGeom prst="rect">
            <a:avLst/>
          </a:prstGeom>
        </p:spPr>
      </p:pic>
      <p:sp>
        <p:nvSpPr>
          <p:cNvPr id="9" name="TextBox 8">
            <a:extLst>
              <a:ext uri="{FF2B5EF4-FFF2-40B4-BE49-F238E27FC236}">
                <a16:creationId xmlns:a16="http://schemas.microsoft.com/office/drawing/2014/main" id="{7DAFCA08-BB9E-9860-8171-37434F959273}"/>
              </a:ext>
            </a:extLst>
          </p:cNvPr>
          <p:cNvSpPr txBox="1"/>
          <p:nvPr/>
        </p:nvSpPr>
        <p:spPr>
          <a:xfrm>
            <a:off x="280725" y="1278261"/>
            <a:ext cx="8849195" cy="4801314"/>
          </a:xfrm>
          <a:prstGeom prst="rect">
            <a:avLst/>
          </a:prstGeom>
          <a:noFill/>
        </p:spPr>
        <p:txBody>
          <a:bodyPr wrap="square">
            <a:spAutoFit/>
          </a:bodyPr>
          <a:lstStyle/>
          <a:p>
            <a:r>
              <a:rPr lang="en-US" b="1" i="0" u="none" strike="noStrike" dirty="0">
                <a:solidFill>
                  <a:schemeClr val="bg1"/>
                </a:solidFill>
                <a:effectLst/>
              </a:rPr>
              <a:t>Backpropagation</a:t>
            </a:r>
            <a:r>
              <a:rPr lang="en-US" b="0" i="0" u="none" strike="noStrike" dirty="0">
                <a:solidFill>
                  <a:schemeClr val="bg1"/>
                </a:solidFill>
                <a:effectLst/>
              </a:rPr>
              <a:t> is a key algorithm used to train neural networks. It calculates the gradient of the loss function, enabling the network to adjust its weights and biases in order to minimize the loss and improve performance. Backpropagation works in conjunction with an optimization algorithm, such as gradient descent, </a:t>
            </a:r>
            <a:r>
              <a:rPr lang="en-US" b="0" i="0" u="none" strike="noStrike" dirty="0">
                <a:solidFill>
                  <a:schemeClr val="bg1"/>
                </a:solidFill>
                <a:effectLst/>
                <a:latin typeface="-webkit-standard"/>
              </a:rPr>
              <a:t>or one of its variants like Adam</a:t>
            </a:r>
            <a:r>
              <a:rPr lang="en-US" b="0" i="0" u="none" strike="noStrike" dirty="0">
                <a:solidFill>
                  <a:schemeClr val="bg1"/>
                </a:solidFill>
                <a:effectLst/>
              </a:rPr>
              <a:t>.</a:t>
            </a:r>
          </a:p>
          <a:p>
            <a:pPr algn="l">
              <a:buFont typeface="+mj-lt"/>
              <a:buAutoNum type="arabicPeriod"/>
            </a:pPr>
            <a:r>
              <a:rPr lang="en-US" b="1" i="0" u="none" strike="noStrike" dirty="0">
                <a:solidFill>
                  <a:schemeClr val="bg1"/>
                </a:solidFill>
                <a:effectLst/>
              </a:rPr>
              <a:t>Forward Pass</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In the forward pass, the input data is passed through the network layer by layer, and the network makes predictions based on its current weights and biases.</a:t>
            </a:r>
          </a:p>
          <a:p>
            <a:pPr marL="742950" lvl="1" indent="-285750" algn="l">
              <a:buFont typeface="+mj-lt"/>
              <a:buAutoNum type="arabicPeriod"/>
            </a:pPr>
            <a:r>
              <a:rPr lang="en-US" b="0" i="0" u="none" strike="noStrike" dirty="0">
                <a:solidFill>
                  <a:schemeClr val="bg1"/>
                </a:solidFill>
                <a:effectLst/>
              </a:rPr>
              <a:t>The output is compared to the actual target value using a </a:t>
            </a:r>
            <a:r>
              <a:rPr lang="en-US" b="1" i="0" u="none" strike="noStrike" dirty="0">
                <a:solidFill>
                  <a:schemeClr val="bg1"/>
                </a:solidFill>
                <a:effectLst/>
              </a:rPr>
              <a:t>loss function</a:t>
            </a:r>
            <a:r>
              <a:rPr lang="en-US" b="0" i="0" u="none" strike="noStrike" dirty="0">
                <a:solidFill>
                  <a:schemeClr val="bg1"/>
                </a:solidFill>
                <a:effectLst/>
              </a:rPr>
              <a:t>, which measures how far the predicted output is from the true value.</a:t>
            </a:r>
          </a:p>
          <a:p>
            <a:pPr algn="l">
              <a:buFont typeface="+mj-lt"/>
              <a:buAutoNum type="arabicPeriod"/>
            </a:pPr>
            <a:r>
              <a:rPr lang="en-US" b="1" i="0" u="none" strike="noStrike" dirty="0">
                <a:solidFill>
                  <a:schemeClr val="bg1"/>
                </a:solidFill>
                <a:effectLst/>
              </a:rPr>
              <a:t>Backward Pass (Backpropagation)</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Once the loss is computed in the forward pass, the backward pass (backpropagation) begins.</a:t>
            </a:r>
          </a:p>
          <a:p>
            <a:pPr marL="742950" lvl="1" indent="-285750" algn="l">
              <a:buFont typeface="+mj-lt"/>
              <a:buAutoNum type="arabicPeriod"/>
            </a:pPr>
            <a:r>
              <a:rPr lang="en-US" b="0" i="0" u="none" strike="noStrike" dirty="0">
                <a:solidFill>
                  <a:schemeClr val="bg1"/>
                </a:solidFill>
                <a:effectLst/>
              </a:rPr>
              <a:t>The goal is to determine how changing each weight and bias would affect the loss, which tells the network how to adjust the weights to reduce the loss.</a:t>
            </a:r>
          </a:p>
          <a:p>
            <a:br>
              <a:rPr lang="en-US" dirty="0">
                <a:solidFill>
                  <a:schemeClr val="bg1"/>
                </a:solidFill>
              </a:rPr>
            </a:br>
            <a:endParaRPr lang="en-US" b="0" i="0" u="none" strike="noStrike" dirty="0">
              <a:solidFill>
                <a:schemeClr val="bg1"/>
              </a:solidFill>
              <a:effectLst/>
            </a:endParaRPr>
          </a:p>
        </p:txBody>
      </p:sp>
      <p:pic>
        <p:nvPicPr>
          <p:cNvPr id="6" name="Picture 5" descr="A black background with white text&#10;&#10;Description automatically generated">
            <a:extLst>
              <a:ext uri="{FF2B5EF4-FFF2-40B4-BE49-F238E27FC236}">
                <a16:creationId xmlns:a16="http://schemas.microsoft.com/office/drawing/2014/main" id="{080AB379-200E-9EC9-6147-4D8631B4AF2B}"/>
              </a:ext>
            </a:extLst>
          </p:cNvPr>
          <p:cNvPicPr>
            <a:picLocks noChangeAspect="1"/>
          </p:cNvPicPr>
          <p:nvPr/>
        </p:nvPicPr>
        <p:blipFill>
          <a:blip r:embed="rId3"/>
          <a:stretch>
            <a:fillRect/>
          </a:stretch>
        </p:blipFill>
        <p:spPr>
          <a:xfrm>
            <a:off x="387570" y="5579739"/>
            <a:ext cx="7772400" cy="1038654"/>
          </a:xfrm>
          <a:prstGeom prst="rect">
            <a:avLst/>
          </a:prstGeom>
        </p:spPr>
      </p:pic>
    </p:spTree>
    <p:extLst>
      <p:ext uri="{BB962C8B-B14F-4D97-AF65-F5344CB8AC3E}">
        <p14:creationId xmlns:p14="http://schemas.microsoft.com/office/powerpoint/2010/main" val="102329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9D27A2F5-D54D-92B1-B6B7-18F3942D44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CC43587-C090-5FA0-52DF-5CEA1C232710}"/>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HYPERPARAMETERS</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9" name="TextBox 8">
            <a:extLst>
              <a:ext uri="{FF2B5EF4-FFF2-40B4-BE49-F238E27FC236}">
                <a16:creationId xmlns:a16="http://schemas.microsoft.com/office/drawing/2014/main" id="{09531818-C372-ACF0-2B94-4810F061505F}"/>
              </a:ext>
            </a:extLst>
          </p:cNvPr>
          <p:cNvSpPr txBox="1"/>
          <p:nvPr/>
        </p:nvSpPr>
        <p:spPr>
          <a:xfrm>
            <a:off x="280725" y="1278261"/>
            <a:ext cx="8849195" cy="5078313"/>
          </a:xfrm>
          <a:prstGeom prst="rect">
            <a:avLst/>
          </a:prstGeom>
          <a:noFill/>
        </p:spPr>
        <p:txBody>
          <a:bodyPr wrap="square">
            <a:spAutoFit/>
          </a:bodyPr>
          <a:lstStyle/>
          <a:p>
            <a:pPr algn="l"/>
            <a:r>
              <a:rPr lang="en-US" b="0" i="0" u="none" strike="noStrike" dirty="0">
                <a:solidFill>
                  <a:schemeClr val="bg1"/>
                </a:solidFill>
                <a:effectLst/>
              </a:rPr>
              <a:t>Hyperparameters are parameters in machine </a:t>
            </a:r>
            <a:r>
              <a:rPr lang="en-US" b="0" i="0" u="none" strike="noStrike">
                <a:solidFill>
                  <a:schemeClr val="bg1"/>
                </a:solidFill>
                <a:effectLst/>
              </a:rPr>
              <a:t>learning models that </a:t>
            </a:r>
            <a:r>
              <a:rPr lang="en-US" b="0" i="0" u="none" strike="noStrike" dirty="0">
                <a:solidFill>
                  <a:schemeClr val="bg1"/>
                </a:solidFill>
                <a:effectLst/>
              </a:rPr>
              <a:t>are </a:t>
            </a:r>
            <a:r>
              <a:rPr lang="en-US" b="1" i="0" u="none" strike="noStrike" dirty="0">
                <a:solidFill>
                  <a:schemeClr val="bg1"/>
                </a:solidFill>
                <a:effectLst/>
              </a:rPr>
              <a:t>set before training</a:t>
            </a:r>
            <a:r>
              <a:rPr lang="en-US" b="0" i="0" u="none" strike="noStrike" dirty="0">
                <a:solidFill>
                  <a:schemeClr val="bg1"/>
                </a:solidFill>
                <a:effectLst/>
              </a:rPr>
              <a:t> and cannot be learned directly from the data during the training process. Unlike model parameters (like weights and biases), which are learned, hyperparameters control the behavior of the learning algorithm and influence how the model is trained.</a:t>
            </a:r>
          </a:p>
          <a:p>
            <a:pPr algn="l"/>
            <a:endParaRPr lang="en-US" dirty="0">
              <a:solidFill>
                <a:schemeClr val="bg1"/>
              </a:solidFill>
            </a:endParaRPr>
          </a:p>
          <a:p>
            <a:pPr algn="l"/>
            <a:r>
              <a:rPr lang="en-US" b="1" i="0" u="none" strike="noStrike" dirty="0">
                <a:solidFill>
                  <a:schemeClr val="bg1"/>
                </a:solidFill>
                <a:effectLst/>
              </a:rPr>
              <a:t>Tuning Hyperparameters:</a:t>
            </a:r>
          </a:p>
          <a:p>
            <a:pPr algn="l"/>
            <a:r>
              <a:rPr lang="en-US" b="0" i="0" u="none" strike="noStrike" dirty="0">
                <a:solidFill>
                  <a:schemeClr val="bg1"/>
                </a:solidFill>
                <a:effectLst/>
              </a:rPr>
              <a:t>Because hyperparameters are not learned automatically, they need to be tuned through experimentation or optimization techniques such as:</a:t>
            </a:r>
          </a:p>
          <a:p>
            <a:pPr algn="l">
              <a:buFont typeface="Arial" panose="020B0604020202020204" pitchFamily="34" charset="0"/>
              <a:buChar char="•"/>
            </a:pPr>
            <a:r>
              <a:rPr lang="en-US" b="1" i="0" u="none" strike="noStrike" dirty="0">
                <a:solidFill>
                  <a:schemeClr val="bg1"/>
                </a:solidFill>
                <a:effectLst/>
              </a:rPr>
              <a:t>Grid Search</a:t>
            </a:r>
            <a:r>
              <a:rPr lang="en-US" b="0" i="0" u="none" strike="noStrike" dirty="0">
                <a:solidFill>
                  <a:schemeClr val="bg1"/>
                </a:solidFill>
                <a:effectLst/>
              </a:rPr>
              <a:t>: Trying all combinations of hyperparameter values.</a:t>
            </a:r>
          </a:p>
          <a:p>
            <a:pPr algn="l">
              <a:buFont typeface="Arial" panose="020B0604020202020204" pitchFamily="34" charset="0"/>
              <a:buChar char="•"/>
            </a:pPr>
            <a:r>
              <a:rPr lang="en-US" b="1" i="0" u="none" strike="noStrike" dirty="0">
                <a:solidFill>
                  <a:schemeClr val="bg1"/>
                </a:solidFill>
                <a:effectLst/>
              </a:rPr>
              <a:t>Random Search</a:t>
            </a:r>
            <a:r>
              <a:rPr lang="en-US" b="0" i="0" u="none" strike="noStrike" dirty="0">
                <a:solidFill>
                  <a:schemeClr val="bg1"/>
                </a:solidFill>
                <a:effectLst/>
              </a:rPr>
              <a:t>: Randomly selecting combinations of hyperparameter values.</a:t>
            </a:r>
          </a:p>
          <a:p>
            <a:pPr algn="l">
              <a:buFont typeface="Arial" panose="020B0604020202020204" pitchFamily="34" charset="0"/>
              <a:buChar char="•"/>
            </a:pPr>
            <a:r>
              <a:rPr lang="en-US" b="1" i="0" u="none" strike="noStrike" dirty="0">
                <a:solidFill>
                  <a:schemeClr val="bg1"/>
                </a:solidFill>
                <a:effectLst/>
              </a:rPr>
              <a:t>Bayesian Optimization</a:t>
            </a:r>
            <a:r>
              <a:rPr lang="en-US" b="0" i="0" u="none" strike="noStrike" dirty="0">
                <a:solidFill>
                  <a:schemeClr val="bg1"/>
                </a:solidFill>
                <a:effectLst/>
              </a:rPr>
              <a:t>: A more advanced technique that models the performance of different hyperparameter values to find the best ones more efficiently.</a:t>
            </a:r>
          </a:p>
          <a:p>
            <a:pPr algn="l"/>
            <a:r>
              <a:rPr lang="en-US" b="0" i="0" u="none" strike="noStrike" dirty="0">
                <a:solidFill>
                  <a:schemeClr val="bg1"/>
                </a:solidFill>
                <a:effectLst/>
              </a:rPr>
              <a:t>Hyperparameters have a critical impact on both the training process and the performance of the model. Finding the right combination is often key to building a well-performing model.</a:t>
            </a:r>
          </a:p>
          <a:p>
            <a:pPr algn="l"/>
            <a:endParaRPr lang="en-US" b="0" i="0" u="none" strike="noStrike" dirty="0">
              <a:solidFill>
                <a:schemeClr val="bg1"/>
              </a:solidFill>
              <a:effectLst/>
            </a:endParaRPr>
          </a:p>
          <a:p>
            <a:pPr algn="l"/>
            <a:endParaRPr lang="en-US" dirty="0">
              <a:solidFill>
                <a:schemeClr val="bg1"/>
              </a:solidFill>
            </a:endParaRPr>
          </a:p>
          <a:p>
            <a:pPr algn="l"/>
            <a:endParaRPr lang="en-US" b="0" i="0" u="none" strike="noStrike" dirty="0">
              <a:solidFill>
                <a:schemeClr val="bg1"/>
              </a:solidFill>
              <a:effectLst/>
            </a:endParaRPr>
          </a:p>
        </p:txBody>
      </p:sp>
      <p:pic>
        <p:nvPicPr>
          <p:cNvPr id="2" name="Picture 1" descr="A black background with white text&#10;&#10;Description automatically generated">
            <a:extLst>
              <a:ext uri="{FF2B5EF4-FFF2-40B4-BE49-F238E27FC236}">
                <a16:creationId xmlns:a16="http://schemas.microsoft.com/office/drawing/2014/main" id="{B64F9AC3-258D-B00C-FF9D-77A3E8FE275E}"/>
              </a:ext>
            </a:extLst>
          </p:cNvPr>
          <p:cNvPicPr>
            <a:picLocks noChangeAspect="1"/>
          </p:cNvPicPr>
          <p:nvPr/>
        </p:nvPicPr>
        <p:blipFill>
          <a:blip r:embed="rId2"/>
          <a:stretch>
            <a:fillRect/>
          </a:stretch>
        </p:blipFill>
        <p:spPr>
          <a:xfrm>
            <a:off x="9129920" y="315664"/>
            <a:ext cx="2921000" cy="2540000"/>
          </a:xfrm>
          <a:prstGeom prst="rect">
            <a:avLst/>
          </a:prstGeom>
        </p:spPr>
      </p:pic>
    </p:spTree>
    <p:extLst>
      <p:ext uri="{BB962C8B-B14F-4D97-AF65-F5344CB8AC3E}">
        <p14:creationId xmlns:p14="http://schemas.microsoft.com/office/powerpoint/2010/main" val="3918353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BF3C819-7CE3-5DCC-2169-A3058F06EFAB}"/>
              </a:ext>
            </a:extLst>
          </p:cNvPr>
          <p:cNvPicPr>
            <a:picLocks noChangeAspect="1"/>
          </p:cNvPicPr>
          <p:nvPr/>
        </p:nvPicPr>
        <p:blipFill>
          <a:blip r:embed="rId2"/>
          <a:srcRect l="26832" r="25739" b="1"/>
          <a:stretch/>
        </p:blipFill>
        <p:spPr>
          <a:xfrm>
            <a:off x="20" y="-1"/>
            <a:ext cx="4663420" cy="6858001"/>
          </a:xfrm>
          <a:prstGeom prst="rect">
            <a:avLst/>
          </a:prstGeom>
        </p:spPr>
      </p:pic>
      <p:sp>
        <p:nvSpPr>
          <p:cNvPr id="3" name="Content Placeholder 2">
            <a:extLst>
              <a:ext uri="{FF2B5EF4-FFF2-40B4-BE49-F238E27FC236}">
                <a16:creationId xmlns:a16="http://schemas.microsoft.com/office/drawing/2014/main" id="{6FAEC4C4-02D3-A364-9AAD-EA3277F7BC99}"/>
              </a:ext>
            </a:extLst>
          </p:cNvPr>
          <p:cNvSpPr>
            <a:spLocks noGrp="1"/>
          </p:cNvSpPr>
          <p:nvPr>
            <p:ph idx="1"/>
          </p:nvPr>
        </p:nvSpPr>
        <p:spPr>
          <a:xfrm>
            <a:off x="5248656" y="2221992"/>
            <a:ext cx="6236208" cy="3941064"/>
          </a:xfrm>
        </p:spPr>
        <p:txBody>
          <a:bodyPr>
            <a:normAutofit/>
          </a:bodyPr>
          <a:lstStyle/>
          <a:p>
            <a:pPr marL="0" indent="0">
              <a:buNone/>
            </a:pPr>
            <a:r>
              <a:rPr lang="en-US" b="1" i="0" u="none" strike="noStrike" dirty="0">
                <a:solidFill>
                  <a:schemeClr val="tx1">
                    <a:lumMod val="65000"/>
                    <a:lumOff val="35000"/>
                  </a:schemeClr>
                </a:solidFill>
                <a:effectLst/>
              </a:rPr>
              <a:t>Artificial Intelligence (AI)</a:t>
            </a:r>
            <a:r>
              <a:rPr lang="en-US" b="0" i="0" u="none" strike="noStrike" dirty="0">
                <a:solidFill>
                  <a:schemeClr val="tx1">
                    <a:lumMod val="65000"/>
                    <a:lumOff val="35000"/>
                  </a:schemeClr>
                </a:solidFill>
                <a:effectLst/>
                <a:latin typeface="-webkit-standard"/>
              </a:rPr>
              <a:t> </a:t>
            </a:r>
            <a:r>
              <a:rPr lang="en-US" u="none" strike="noStrike" dirty="0">
                <a:solidFill>
                  <a:schemeClr val="tx1">
                    <a:lumMod val="65000"/>
                    <a:lumOff val="35000"/>
                  </a:schemeClr>
                </a:solidFill>
                <a:effectLst/>
                <a:latin typeface="Arial" panose="020B0604020202020204" pitchFamily="34" charset="0"/>
                <a:cs typeface="Arial" panose="020B0604020202020204" pitchFamily="34" charset="0"/>
              </a:rPr>
              <a:t>is a branch of computer science that focuses on creating systems capable of performing tasks that normally require human intelligence. These tasks include learning from experience, reasoning, problem-solving, understanding natural language, perception, and decision-making.</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6482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B4A164E1-E3F8-70A8-7455-AB48F97E0ED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E737C61-D8D4-79EA-BBEB-97D8DD39E919}"/>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HYPERPARAMETERS</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9" name="TextBox 8">
            <a:extLst>
              <a:ext uri="{FF2B5EF4-FFF2-40B4-BE49-F238E27FC236}">
                <a16:creationId xmlns:a16="http://schemas.microsoft.com/office/drawing/2014/main" id="{BA890AD9-8A2F-5B03-4597-A57A9C043F6E}"/>
              </a:ext>
            </a:extLst>
          </p:cNvPr>
          <p:cNvSpPr txBox="1"/>
          <p:nvPr/>
        </p:nvSpPr>
        <p:spPr>
          <a:xfrm>
            <a:off x="280725" y="1278261"/>
            <a:ext cx="8849195" cy="5078313"/>
          </a:xfrm>
          <a:prstGeom prst="rect">
            <a:avLst/>
          </a:prstGeom>
          <a:noFill/>
        </p:spPr>
        <p:txBody>
          <a:bodyPr wrap="square">
            <a:spAutoFit/>
          </a:bodyPr>
          <a:lstStyle/>
          <a:p>
            <a:pPr algn="l"/>
            <a:r>
              <a:rPr lang="en-US" b="1" i="0" u="none" strike="noStrike" dirty="0">
                <a:solidFill>
                  <a:schemeClr val="bg1"/>
                </a:solidFill>
                <a:effectLst/>
              </a:rPr>
              <a:t>Key Types of Hyperparameters:</a:t>
            </a:r>
          </a:p>
          <a:p>
            <a:pPr marL="285750" indent="-285750" algn="l">
              <a:buFont typeface="Arial" panose="020B0604020202020204" pitchFamily="34" charset="0"/>
              <a:buChar char="•"/>
            </a:pPr>
            <a:r>
              <a:rPr lang="en-US" b="1" i="0" u="none" strike="noStrike" dirty="0">
                <a:solidFill>
                  <a:schemeClr val="bg1"/>
                </a:solidFill>
                <a:effectLst/>
              </a:rPr>
              <a:t>Learning Rate</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Controls how much to adjust the weights of the network with respect to the loss gradient.</a:t>
            </a:r>
          </a:p>
          <a:p>
            <a:pPr marL="742950" lvl="1" indent="-285750" algn="l">
              <a:buFont typeface="+mj-lt"/>
              <a:buAutoNum type="arabicPeriod"/>
            </a:pPr>
            <a:r>
              <a:rPr lang="en-US" b="0" i="0" u="none" strike="noStrike" dirty="0">
                <a:solidFill>
                  <a:schemeClr val="bg1"/>
                </a:solidFill>
                <a:effectLst/>
              </a:rPr>
              <a:t>A small learning rate can result in slow convergence, while a large one can lead to overshooting and unstable training.</a:t>
            </a:r>
          </a:p>
          <a:p>
            <a:pPr marL="285750" indent="-285750" algn="l">
              <a:buFont typeface="Arial" panose="020B0604020202020204" pitchFamily="34" charset="0"/>
              <a:buChar char="•"/>
            </a:pPr>
            <a:r>
              <a:rPr lang="en-US" b="1" i="0" u="none" strike="noStrike" dirty="0">
                <a:solidFill>
                  <a:schemeClr val="bg1"/>
                </a:solidFill>
                <a:effectLst/>
              </a:rPr>
              <a:t>Batch Size</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Refers to the number of training examples used to calculate the gradient in a single update during training.</a:t>
            </a:r>
          </a:p>
          <a:p>
            <a:pPr marL="742950" lvl="1" indent="-285750" algn="l">
              <a:buFont typeface="+mj-lt"/>
              <a:buAutoNum type="arabicPeriod"/>
            </a:pPr>
            <a:r>
              <a:rPr lang="en-US" b="0" i="0" u="none" strike="noStrike" dirty="0">
                <a:solidFill>
                  <a:schemeClr val="bg1"/>
                </a:solidFill>
                <a:effectLst/>
              </a:rPr>
              <a:t>Smaller batches lead to more updates (and noise) in learning but might generalize better. Larger batches stabilize learning but may converge to suboptimal solutions.</a:t>
            </a:r>
          </a:p>
          <a:p>
            <a:pPr marL="285750" indent="-285750" algn="l">
              <a:buFont typeface="Arial" panose="020B0604020202020204" pitchFamily="34" charset="0"/>
              <a:buChar char="•"/>
            </a:pPr>
            <a:r>
              <a:rPr lang="en-US" b="1" i="0" u="none" strike="noStrike" dirty="0">
                <a:solidFill>
                  <a:schemeClr val="bg1"/>
                </a:solidFill>
                <a:effectLst/>
              </a:rPr>
              <a:t>Number of Epochs</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Defines how many times the entire training dataset is passed through the neural network during training.</a:t>
            </a:r>
          </a:p>
          <a:p>
            <a:pPr marL="742950" lvl="1" indent="-285750" algn="l">
              <a:buFont typeface="+mj-lt"/>
              <a:buAutoNum type="arabicPeriod"/>
            </a:pPr>
            <a:r>
              <a:rPr lang="en-US" b="0" i="0" u="none" strike="noStrike" dirty="0">
                <a:solidFill>
                  <a:schemeClr val="bg1"/>
                </a:solidFill>
                <a:effectLst/>
              </a:rPr>
              <a:t>Too few epochs may result in underfitting, while too many can lead to overfitting.</a:t>
            </a:r>
          </a:p>
          <a:p>
            <a:pPr algn="l">
              <a:buFont typeface="+mj-lt"/>
              <a:buAutoNum type="arabicPeriod"/>
            </a:pPr>
            <a:endParaRPr lang="en-US" b="0" i="0" u="none" strike="noStrike" dirty="0">
              <a:solidFill>
                <a:schemeClr val="bg1"/>
              </a:solidFill>
              <a:effectLst/>
            </a:endParaRPr>
          </a:p>
          <a:p>
            <a:pPr algn="l"/>
            <a:endParaRPr lang="en-US" b="0" i="0" u="none" strike="noStrike" dirty="0">
              <a:solidFill>
                <a:schemeClr val="bg1"/>
              </a:solidFill>
              <a:effectLst/>
            </a:endParaRPr>
          </a:p>
        </p:txBody>
      </p:sp>
    </p:spTree>
    <p:extLst>
      <p:ext uri="{BB962C8B-B14F-4D97-AF65-F5344CB8AC3E}">
        <p14:creationId xmlns:p14="http://schemas.microsoft.com/office/powerpoint/2010/main" val="2458447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2BF5B377-0B89-427C-3F1A-3707E3C9E6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9ED45D-E5B7-1717-645E-9CCD7DE84243}"/>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HYPERPARAMETERS</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9" name="TextBox 8">
            <a:extLst>
              <a:ext uri="{FF2B5EF4-FFF2-40B4-BE49-F238E27FC236}">
                <a16:creationId xmlns:a16="http://schemas.microsoft.com/office/drawing/2014/main" id="{4F1C1728-E038-DBB6-C9B6-4A068F2D4A41}"/>
              </a:ext>
            </a:extLst>
          </p:cNvPr>
          <p:cNvSpPr txBox="1"/>
          <p:nvPr/>
        </p:nvSpPr>
        <p:spPr>
          <a:xfrm>
            <a:off x="280725" y="1278261"/>
            <a:ext cx="8849195" cy="4524315"/>
          </a:xfrm>
          <a:prstGeom prst="rect">
            <a:avLst/>
          </a:prstGeom>
          <a:noFill/>
        </p:spPr>
        <p:txBody>
          <a:bodyPr wrap="square">
            <a:spAutoFit/>
          </a:bodyPr>
          <a:lstStyle/>
          <a:p>
            <a:pPr algn="l"/>
            <a:r>
              <a:rPr lang="en-US" b="1" i="0" u="none" strike="noStrike" dirty="0">
                <a:solidFill>
                  <a:schemeClr val="bg1"/>
                </a:solidFill>
                <a:effectLst/>
              </a:rPr>
              <a:t>Key Types of Hyperparameters:</a:t>
            </a:r>
          </a:p>
          <a:p>
            <a:pPr marL="285750" indent="-285750" algn="l">
              <a:buFont typeface="Arial" panose="020B0604020202020204" pitchFamily="34" charset="0"/>
              <a:buChar char="•"/>
            </a:pPr>
            <a:r>
              <a:rPr lang="en-US" b="1" i="0" u="none" strike="noStrike" dirty="0">
                <a:solidFill>
                  <a:schemeClr val="bg1"/>
                </a:solidFill>
                <a:effectLst/>
              </a:rPr>
              <a:t>Number of Layers and Neurons (Network Architecture)</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Specifies the depth (number of layers) and width (number of neurons per layer) of the network.</a:t>
            </a:r>
          </a:p>
          <a:p>
            <a:pPr marL="742950" lvl="1" indent="-285750" algn="l">
              <a:buFont typeface="+mj-lt"/>
              <a:buAutoNum type="arabicPeriod"/>
            </a:pPr>
            <a:r>
              <a:rPr lang="en-US" b="0" i="0" u="none" strike="noStrike" dirty="0">
                <a:solidFill>
                  <a:schemeClr val="bg1"/>
                </a:solidFill>
                <a:effectLst/>
              </a:rPr>
              <a:t>A deeper and wider network can model more complex functions but may require more data and computational resources.</a:t>
            </a:r>
          </a:p>
          <a:p>
            <a:pPr marL="285750" indent="-285750" algn="l">
              <a:buFont typeface="Arial" panose="020B0604020202020204" pitchFamily="34" charset="0"/>
              <a:buChar char="•"/>
            </a:pPr>
            <a:r>
              <a:rPr lang="en-US" b="1" i="0" u="none" strike="noStrike" dirty="0">
                <a:solidFill>
                  <a:schemeClr val="bg1"/>
                </a:solidFill>
                <a:effectLst/>
              </a:rPr>
              <a:t>Activation Functions</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These are used to introduce non-linearity into the network and include functions like </a:t>
            </a:r>
            <a:r>
              <a:rPr lang="en-US" b="0" i="0" u="none" strike="noStrike" dirty="0" err="1">
                <a:solidFill>
                  <a:schemeClr val="bg1"/>
                </a:solidFill>
                <a:effectLst/>
              </a:rPr>
              <a:t>ReLU</a:t>
            </a:r>
            <a:r>
              <a:rPr lang="en-US" b="0" i="0" u="none" strike="noStrike" dirty="0">
                <a:solidFill>
                  <a:schemeClr val="bg1"/>
                </a:solidFill>
                <a:effectLst/>
              </a:rPr>
              <a:t>, sigmoid, or tanh.</a:t>
            </a:r>
          </a:p>
          <a:p>
            <a:pPr marL="742950" lvl="1" indent="-285750" algn="l">
              <a:buFont typeface="+mj-lt"/>
              <a:buAutoNum type="arabicPeriod"/>
            </a:pPr>
            <a:r>
              <a:rPr lang="en-US" b="0" i="0" u="none" strike="noStrike" dirty="0">
                <a:solidFill>
                  <a:schemeClr val="bg1"/>
                </a:solidFill>
                <a:effectLst/>
              </a:rPr>
              <a:t>Choosing an appropriate activation function can significantly affect learning performance and convergence.</a:t>
            </a:r>
          </a:p>
          <a:p>
            <a:pPr marL="285750" indent="-285750" algn="l">
              <a:buFont typeface="Arial" panose="020B0604020202020204" pitchFamily="34" charset="0"/>
              <a:buChar char="•"/>
            </a:pPr>
            <a:r>
              <a:rPr lang="en-US" b="1" i="0" u="none" strike="noStrike" dirty="0">
                <a:solidFill>
                  <a:schemeClr val="bg1"/>
                </a:solidFill>
                <a:effectLst/>
              </a:rPr>
              <a:t>Dropout Rate</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Dropout is a regularization technique that randomly disables a fraction of neurons during training to prevent overfitting.</a:t>
            </a:r>
          </a:p>
          <a:p>
            <a:pPr marL="742950" lvl="1" indent="-285750" algn="l">
              <a:buFont typeface="+mj-lt"/>
              <a:buAutoNum type="arabicPeriod"/>
            </a:pPr>
            <a:r>
              <a:rPr lang="en-US" b="0" i="0" u="none" strike="noStrike" dirty="0">
                <a:solidFill>
                  <a:schemeClr val="bg1"/>
                </a:solidFill>
                <a:effectLst/>
              </a:rPr>
              <a:t>The dropout rate is the probability that a neuron is "dropped" during an update. Common values are between 0.2 and 0.5.</a:t>
            </a:r>
          </a:p>
        </p:txBody>
      </p:sp>
    </p:spTree>
    <p:extLst>
      <p:ext uri="{BB962C8B-B14F-4D97-AF65-F5344CB8AC3E}">
        <p14:creationId xmlns:p14="http://schemas.microsoft.com/office/powerpoint/2010/main" val="2375394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9000">
              <a:schemeClr val="tx1"/>
            </a:gs>
            <a:gs pos="100000">
              <a:schemeClr val="bg1"/>
            </a:gs>
          </a:gsLst>
          <a:lin ang="0" scaled="0"/>
        </a:gradFill>
        <a:effectLst/>
      </p:bgPr>
    </p:bg>
    <p:spTree>
      <p:nvGrpSpPr>
        <p:cNvPr id="1" name="">
          <a:extLst>
            <a:ext uri="{FF2B5EF4-FFF2-40B4-BE49-F238E27FC236}">
              <a16:creationId xmlns:a16="http://schemas.microsoft.com/office/drawing/2014/main" id="{0B1D4AE2-C9F9-BC2E-D055-C5A8001203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FC4D60-3982-A7E8-9CCB-05C242AAF812}"/>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HYPERPARAMETERS</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
        <p:nvSpPr>
          <p:cNvPr id="9" name="TextBox 8">
            <a:extLst>
              <a:ext uri="{FF2B5EF4-FFF2-40B4-BE49-F238E27FC236}">
                <a16:creationId xmlns:a16="http://schemas.microsoft.com/office/drawing/2014/main" id="{CFC4706C-AFCF-D680-9BE7-1D28E8468809}"/>
              </a:ext>
            </a:extLst>
          </p:cNvPr>
          <p:cNvSpPr txBox="1"/>
          <p:nvPr/>
        </p:nvSpPr>
        <p:spPr>
          <a:xfrm>
            <a:off x="280725" y="1278261"/>
            <a:ext cx="8849195" cy="5355312"/>
          </a:xfrm>
          <a:prstGeom prst="rect">
            <a:avLst/>
          </a:prstGeom>
          <a:noFill/>
        </p:spPr>
        <p:txBody>
          <a:bodyPr wrap="square">
            <a:spAutoFit/>
          </a:bodyPr>
          <a:lstStyle/>
          <a:p>
            <a:pPr algn="l"/>
            <a:r>
              <a:rPr lang="en-US" b="1" i="0" u="none" strike="noStrike" dirty="0">
                <a:solidFill>
                  <a:schemeClr val="bg1"/>
                </a:solidFill>
                <a:effectLst/>
              </a:rPr>
              <a:t>Key Types of Hyperparameters:</a:t>
            </a:r>
          </a:p>
          <a:p>
            <a:pPr marL="285750" indent="-285750" algn="l">
              <a:buFont typeface="Arial" panose="020B0604020202020204" pitchFamily="34" charset="0"/>
              <a:buChar char="•"/>
            </a:pPr>
            <a:r>
              <a:rPr lang="en-US" b="1" i="0" u="none" strike="noStrike" dirty="0">
                <a:solidFill>
                  <a:schemeClr val="bg1"/>
                </a:solidFill>
                <a:effectLst/>
              </a:rPr>
              <a:t>Optimizer Type</a:t>
            </a:r>
            <a:r>
              <a:rPr lang="en-US" b="0" i="0" u="none" strike="noStrike" dirty="0">
                <a:solidFill>
                  <a:schemeClr val="bg1"/>
                </a:solidFill>
                <a:effectLst/>
              </a:rPr>
              <a:t>:</a:t>
            </a:r>
          </a:p>
          <a:p>
            <a:pPr marL="742950" lvl="1" indent="-285750" algn="l">
              <a:buFont typeface="+mj-lt"/>
              <a:buAutoNum type="arabicPeriod"/>
            </a:pPr>
            <a:r>
              <a:rPr lang="en-US" b="0" i="0" u="none" strike="noStrike" dirty="0">
                <a:solidFill>
                  <a:schemeClr val="bg1"/>
                </a:solidFill>
                <a:effectLst/>
              </a:rPr>
              <a:t>Determines how the model’s parameters (weights and biases) are updated.</a:t>
            </a:r>
          </a:p>
          <a:p>
            <a:pPr marL="742950" lvl="1" indent="-285750" algn="l">
              <a:buFont typeface="+mj-lt"/>
              <a:buAutoNum type="arabicPeriod"/>
            </a:pPr>
            <a:r>
              <a:rPr lang="en-US" b="0" i="0" u="none" strike="noStrike" dirty="0">
                <a:solidFill>
                  <a:schemeClr val="bg1"/>
                </a:solidFill>
                <a:effectLst/>
              </a:rPr>
              <a:t>Examples include </a:t>
            </a:r>
            <a:r>
              <a:rPr lang="en-US" b="1" i="0" u="none" strike="noStrike" dirty="0">
                <a:solidFill>
                  <a:schemeClr val="bg1"/>
                </a:solidFill>
                <a:effectLst/>
              </a:rPr>
              <a:t>Stochastic Gradient Descent (SGD)</a:t>
            </a:r>
            <a:r>
              <a:rPr lang="en-US" b="0" i="0" u="none" strike="noStrike" dirty="0">
                <a:solidFill>
                  <a:schemeClr val="bg1"/>
                </a:solidFill>
                <a:effectLst/>
              </a:rPr>
              <a:t>, </a:t>
            </a:r>
            <a:r>
              <a:rPr lang="en-US" b="1" i="0" u="none" strike="noStrike" dirty="0">
                <a:solidFill>
                  <a:schemeClr val="bg1"/>
                </a:solidFill>
                <a:effectLst/>
              </a:rPr>
              <a:t>Adam</a:t>
            </a:r>
            <a:r>
              <a:rPr lang="en-US" b="0" i="0" u="none" strike="noStrike" dirty="0">
                <a:solidFill>
                  <a:schemeClr val="bg1"/>
                </a:solidFill>
                <a:effectLst/>
              </a:rPr>
              <a:t>, </a:t>
            </a:r>
            <a:r>
              <a:rPr lang="en-US" b="1" i="0" u="none" strike="noStrike" dirty="0">
                <a:solidFill>
                  <a:schemeClr val="bg1"/>
                </a:solidFill>
                <a:effectLst/>
              </a:rPr>
              <a:t>RMSprop</a:t>
            </a:r>
            <a:r>
              <a:rPr lang="en-US" b="0" i="0" u="none" strike="noStrike" dirty="0">
                <a:solidFill>
                  <a:schemeClr val="bg1"/>
                </a:solidFill>
                <a:effectLst/>
              </a:rPr>
              <a:t>, etc. Different optimizers can lead to different learning dynamics and performance.</a:t>
            </a:r>
          </a:p>
          <a:p>
            <a:pPr marL="285750" indent="-285750" algn="l">
              <a:buFont typeface="Arial" panose="020B0604020202020204" pitchFamily="34" charset="0"/>
              <a:buChar char="•"/>
            </a:pPr>
            <a:r>
              <a:rPr lang="en-US" b="1" i="0" u="none" strike="noStrike" dirty="0">
                <a:solidFill>
                  <a:schemeClr val="bg2">
                    <a:lumMod val="75000"/>
                  </a:schemeClr>
                </a:solidFill>
                <a:effectLst/>
              </a:rPr>
              <a:t>Regularization Parameters</a:t>
            </a:r>
            <a:r>
              <a:rPr lang="en-US" b="0" i="0" u="none" strike="noStrike" dirty="0">
                <a:solidFill>
                  <a:schemeClr val="bg2">
                    <a:lumMod val="75000"/>
                  </a:schemeClr>
                </a:solidFill>
                <a:effectLst/>
              </a:rPr>
              <a:t>:</a:t>
            </a:r>
          </a:p>
          <a:p>
            <a:pPr marL="742950" lvl="1" indent="-285750" algn="l">
              <a:buFont typeface="+mj-lt"/>
              <a:buAutoNum type="arabicPeriod"/>
            </a:pPr>
            <a:r>
              <a:rPr lang="en-US" b="0" i="0" u="none" strike="noStrike" dirty="0">
                <a:solidFill>
                  <a:schemeClr val="bg2">
                    <a:lumMod val="75000"/>
                  </a:schemeClr>
                </a:solidFill>
                <a:effectLst/>
              </a:rPr>
              <a:t>These help prevent overfitting by penalizing large weights or making the model simpler.</a:t>
            </a:r>
          </a:p>
          <a:p>
            <a:pPr marL="742950" lvl="1" indent="-285750" algn="l">
              <a:buFont typeface="+mj-lt"/>
              <a:buAutoNum type="arabicPeriod"/>
            </a:pPr>
            <a:r>
              <a:rPr lang="en-US" b="0" i="0" u="none" strike="noStrike" dirty="0">
                <a:solidFill>
                  <a:schemeClr val="bg2">
                    <a:lumMod val="75000"/>
                  </a:schemeClr>
                </a:solidFill>
                <a:effectLst/>
              </a:rPr>
              <a:t>Common methods include </a:t>
            </a:r>
            <a:r>
              <a:rPr lang="en-US" b="1" i="0" u="none" strike="noStrike" dirty="0">
                <a:solidFill>
                  <a:schemeClr val="bg2">
                    <a:lumMod val="75000"/>
                  </a:schemeClr>
                </a:solidFill>
                <a:effectLst/>
              </a:rPr>
              <a:t>L2 regularization</a:t>
            </a:r>
            <a:r>
              <a:rPr lang="en-US" b="0" i="0" u="none" strike="noStrike" dirty="0">
                <a:solidFill>
                  <a:schemeClr val="bg2">
                    <a:lumMod val="75000"/>
                  </a:schemeClr>
                </a:solidFill>
                <a:effectLst/>
              </a:rPr>
              <a:t> (weight decay) and </a:t>
            </a:r>
            <a:r>
              <a:rPr lang="en-US" b="1" i="0" u="none" strike="noStrike" dirty="0">
                <a:solidFill>
                  <a:schemeClr val="bg2">
                    <a:lumMod val="75000"/>
                  </a:schemeClr>
                </a:solidFill>
                <a:effectLst/>
              </a:rPr>
              <a:t>L1 regularization</a:t>
            </a:r>
            <a:r>
              <a:rPr lang="en-US" b="0" i="0" u="none" strike="noStrike" dirty="0">
                <a:solidFill>
                  <a:schemeClr val="bg2">
                    <a:lumMod val="75000"/>
                  </a:schemeClr>
                </a:solidFill>
                <a:effectLst/>
              </a:rPr>
              <a:t> (lasso), with associated hyperparameters that control the strength of regularization.</a:t>
            </a:r>
          </a:p>
          <a:p>
            <a:pPr marL="285750" indent="-285750" algn="l">
              <a:buFont typeface="Arial" panose="020B0604020202020204" pitchFamily="34" charset="0"/>
              <a:buChar char="•"/>
            </a:pPr>
            <a:r>
              <a:rPr lang="en-US" b="1" i="0" u="none" strike="noStrike" dirty="0">
                <a:solidFill>
                  <a:schemeClr val="bg2">
                    <a:lumMod val="75000"/>
                  </a:schemeClr>
                </a:solidFill>
                <a:effectLst/>
              </a:rPr>
              <a:t>Momentum</a:t>
            </a:r>
            <a:r>
              <a:rPr lang="en-US" b="0" i="0" u="none" strike="noStrike" dirty="0">
                <a:solidFill>
                  <a:schemeClr val="bg2">
                    <a:lumMod val="75000"/>
                  </a:schemeClr>
                </a:solidFill>
                <a:effectLst/>
              </a:rPr>
              <a:t>:</a:t>
            </a:r>
          </a:p>
          <a:p>
            <a:pPr marL="742950" lvl="1" indent="-285750" algn="l">
              <a:buFont typeface="+mj-lt"/>
              <a:buAutoNum type="arabicPeriod"/>
            </a:pPr>
            <a:r>
              <a:rPr lang="en-US" b="0" i="0" u="none" strike="noStrike" dirty="0">
                <a:solidFill>
                  <a:schemeClr val="bg2">
                    <a:lumMod val="75000"/>
                  </a:schemeClr>
                </a:solidFill>
                <a:effectLst/>
              </a:rPr>
              <a:t>Momentum helps accelerate gradient descent by taking the past gradient direction into account to prevent oscillations and speed up convergence.</a:t>
            </a:r>
          </a:p>
          <a:p>
            <a:pPr marL="742950" lvl="1" indent="-285750" algn="l">
              <a:buFont typeface="+mj-lt"/>
              <a:buAutoNum type="arabicPeriod"/>
            </a:pPr>
            <a:r>
              <a:rPr lang="en-US" b="0" i="0" u="none" strike="noStrike" dirty="0">
                <a:solidFill>
                  <a:schemeClr val="bg2">
                    <a:lumMod val="75000"/>
                  </a:schemeClr>
                </a:solidFill>
                <a:effectLst/>
              </a:rPr>
              <a:t>The momentum hyperparameter controls the influence of past gradients.</a:t>
            </a:r>
          </a:p>
          <a:p>
            <a:pPr marL="285750" indent="-285750" algn="l">
              <a:buFont typeface="Arial" panose="020B0604020202020204" pitchFamily="34" charset="0"/>
              <a:buChar char="•"/>
            </a:pPr>
            <a:r>
              <a:rPr lang="en-US" b="1" i="0" u="none" strike="noStrike" dirty="0">
                <a:solidFill>
                  <a:schemeClr val="bg2">
                    <a:lumMod val="75000"/>
                  </a:schemeClr>
                </a:solidFill>
                <a:effectLst/>
              </a:rPr>
              <a:t>Weight Initialization Methods</a:t>
            </a:r>
            <a:r>
              <a:rPr lang="en-US" b="0" i="0" u="none" strike="noStrike" dirty="0">
                <a:solidFill>
                  <a:schemeClr val="bg2">
                    <a:lumMod val="75000"/>
                  </a:schemeClr>
                </a:solidFill>
                <a:effectLst/>
              </a:rPr>
              <a:t>:</a:t>
            </a:r>
          </a:p>
          <a:p>
            <a:pPr marL="742950" lvl="1" indent="-285750" algn="l">
              <a:buFont typeface="+mj-lt"/>
              <a:buAutoNum type="arabicPeriod"/>
            </a:pPr>
            <a:r>
              <a:rPr lang="en-US" b="0" i="0" u="none" strike="noStrike" dirty="0">
                <a:solidFill>
                  <a:schemeClr val="bg2">
                    <a:lumMod val="75000"/>
                  </a:schemeClr>
                </a:solidFill>
                <a:effectLst/>
              </a:rPr>
              <a:t>How the initial values of weights are set can affect training convergence.</a:t>
            </a:r>
          </a:p>
          <a:p>
            <a:pPr marL="742950" lvl="1" indent="-285750" algn="l">
              <a:buFont typeface="+mj-lt"/>
              <a:buAutoNum type="arabicPeriod"/>
            </a:pPr>
            <a:r>
              <a:rPr lang="en-US" b="0" i="0" u="none" strike="noStrike" dirty="0">
                <a:solidFill>
                  <a:schemeClr val="bg2">
                    <a:lumMod val="75000"/>
                  </a:schemeClr>
                </a:solidFill>
                <a:effectLst/>
              </a:rPr>
              <a:t>Methods like </a:t>
            </a:r>
            <a:r>
              <a:rPr lang="en-US" b="1" i="0" u="none" strike="noStrike" dirty="0">
                <a:solidFill>
                  <a:schemeClr val="bg2">
                    <a:lumMod val="75000"/>
                  </a:schemeClr>
                </a:solidFill>
                <a:effectLst/>
              </a:rPr>
              <a:t>Xavier initialization</a:t>
            </a:r>
            <a:r>
              <a:rPr lang="en-US" b="0" i="0" u="none" strike="noStrike" dirty="0">
                <a:solidFill>
                  <a:schemeClr val="bg2">
                    <a:lumMod val="75000"/>
                  </a:schemeClr>
                </a:solidFill>
                <a:effectLst/>
              </a:rPr>
              <a:t> or </a:t>
            </a:r>
            <a:r>
              <a:rPr lang="en-US" b="1" i="0" u="none" strike="noStrike" dirty="0">
                <a:solidFill>
                  <a:schemeClr val="bg2">
                    <a:lumMod val="75000"/>
                  </a:schemeClr>
                </a:solidFill>
                <a:effectLst/>
              </a:rPr>
              <a:t>He initialization</a:t>
            </a:r>
            <a:r>
              <a:rPr lang="en-US" b="0" i="0" u="none" strike="noStrike" dirty="0">
                <a:solidFill>
                  <a:schemeClr val="bg2">
                    <a:lumMod val="75000"/>
                  </a:schemeClr>
                </a:solidFill>
                <a:effectLst/>
              </a:rPr>
              <a:t> are popular and tuned to the specific activation functions used.</a:t>
            </a:r>
          </a:p>
        </p:txBody>
      </p:sp>
    </p:spTree>
    <p:extLst>
      <p:ext uri="{BB962C8B-B14F-4D97-AF65-F5344CB8AC3E}">
        <p14:creationId xmlns:p14="http://schemas.microsoft.com/office/powerpoint/2010/main" val="720384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53000">
              <a:schemeClr val="tx1"/>
            </a:gs>
            <a:gs pos="72000">
              <a:schemeClr val="bg1"/>
            </a:gs>
          </a:gsLst>
          <a:lin ang="0" scaled="0"/>
        </a:gradFill>
        <a:effectLst/>
      </p:bgPr>
    </p:bg>
    <p:spTree>
      <p:nvGrpSpPr>
        <p:cNvPr id="1" name="">
          <a:extLst>
            <a:ext uri="{FF2B5EF4-FFF2-40B4-BE49-F238E27FC236}">
              <a16:creationId xmlns:a16="http://schemas.microsoft.com/office/drawing/2014/main" id="{7D304542-F6E2-5950-3502-AFAB35E918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0C5B2DD-AF7A-7DD2-DF75-00B5FEAB369E}"/>
              </a:ext>
            </a:extLst>
          </p:cNvPr>
          <p:cNvSpPr txBox="1"/>
          <p:nvPr/>
        </p:nvSpPr>
        <p:spPr>
          <a:xfrm>
            <a:off x="263014" y="1468875"/>
            <a:ext cx="8323944" cy="4964151"/>
          </a:xfrm>
          <a:prstGeom prst="rect">
            <a:avLst/>
          </a:prstGeom>
        </p:spPr>
        <p:txBody>
          <a:bodyPr vert="horz" lIns="91440" tIns="45720" rIns="91440" bIns="45720" rtlCol="0" anchor="t">
            <a:normAutofit fontScale="92500" lnSpcReduction="10000"/>
          </a:bodyPr>
          <a:lstStyle/>
          <a:p>
            <a:pPr>
              <a:lnSpc>
                <a:spcPct val="90000"/>
              </a:lnSpc>
              <a:spcAft>
                <a:spcPts val="600"/>
              </a:spcAft>
            </a:pPr>
            <a:r>
              <a:rPr lang="en-US" sz="4000" dirty="0">
                <a:solidFill>
                  <a:schemeClr val="bg1"/>
                </a:solidFill>
              </a:rPr>
              <a:t>Open-source machine learning library</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Developed by Meta’s AI Research Lab</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Leverages power of GPUs</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Automatic computation of gradients</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Easier to test and develop new ideas</a:t>
            </a:r>
            <a:endParaRPr lang="en-US" sz="1700" dirty="0">
              <a:solidFill>
                <a:schemeClr val="bg1"/>
              </a:solidFill>
            </a:endParaRPr>
          </a:p>
        </p:txBody>
      </p:sp>
      <p:pic>
        <p:nvPicPr>
          <p:cNvPr id="4" name="Picture 2" descr="OpenAI goes all-in on Facebook's Pytorch machine learning framework |  VentureBeat">
            <a:extLst>
              <a:ext uri="{FF2B5EF4-FFF2-40B4-BE49-F238E27FC236}">
                <a16:creationId xmlns:a16="http://schemas.microsoft.com/office/drawing/2014/main" id="{0A4F2E17-21BE-3589-2321-7B2DFEF83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513" y="46617"/>
            <a:ext cx="3480485" cy="16036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ow to Build a Neural Network from Scratch with PyTorch">
            <a:extLst>
              <a:ext uri="{FF2B5EF4-FFF2-40B4-BE49-F238E27FC236}">
                <a16:creationId xmlns:a16="http://schemas.microsoft.com/office/drawing/2014/main" id="{9FECBA79-F4A9-34D6-F94B-BE6CB447C6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1" t="21840"/>
          <a:stretch/>
        </p:blipFill>
        <p:spPr bwMode="auto">
          <a:xfrm>
            <a:off x="8843172" y="4428565"/>
            <a:ext cx="3348826" cy="24294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B2EA176-F910-2E1D-2DAB-314384956889}"/>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WHAT IS PYTORCH?</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spTree>
    <p:extLst>
      <p:ext uri="{BB962C8B-B14F-4D97-AF65-F5344CB8AC3E}">
        <p14:creationId xmlns:p14="http://schemas.microsoft.com/office/powerpoint/2010/main" val="2511238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53000">
              <a:schemeClr val="tx1"/>
            </a:gs>
            <a:gs pos="72000">
              <a:schemeClr val="bg1"/>
            </a:gs>
          </a:gsLst>
          <a:lin ang="0" scaled="0"/>
        </a:gradFill>
        <a:effectLst/>
      </p:bgPr>
    </p:bg>
    <p:spTree>
      <p:nvGrpSpPr>
        <p:cNvPr id="1" name="">
          <a:extLst>
            <a:ext uri="{FF2B5EF4-FFF2-40B4-BE49-F238E27FC236}">
              <a16:creationId xmlns:a16="http://schemas.microsoft.com/office/drawing/2014/main" id="{6067F70F-F676-EDEB-5601-ADA11E06E67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C8E2CF-25DA-F610-6EF2-EA9995E03094}"/>
              </a:ext>
            </a:extLst>
          </p:cNvPr>
          <p:cNvSpPr txBox="1"/>
          <p:nvPr/>
        </p:nvSpPr>
        <p:spPr>
          <a:xfrm>
            <a:off x="263014" y="1468875"/>
            <a:ext cx="8323944" cy="4964151"/>
          </a:xfrm>
          <a:prstGeom prst="rect">
            <a:avLst/>
          </a:prstGeom>
        </p:spPr>
        <p:txBody>
          <a:bodyPr vert="horz" lIns="91440" tIns="45720" rIns="91440" bIns="45720" rtlCol="0" anchor="t">
            <a:normAutofit fontScale="92500" lnSpcReduction="20000"/>
          </a:bodyPr>
          <a:lstStyle/>
          <a:p>
            <a:pPr>
              <a:lnSpc>
                <a:spcPct val="90000"/>
              </a:lnSpc>
              <a:spcAft>
                <a:spcPts val="600"/>
              </a:spcAft>
            </a:pPr>
            <a:r>
              <a:rPr lang="en-US" sz="4000" dirty="0">
                <a:solidFill>
                  <a:schemeClr val="bg1"/>
                </a:solidFill>
              </a:rPr>
              <a:t>“</a:t>
            </a:r>
            <a:r>
              <a:rPr lang="en-US" sz="4000" dirty="0" err="1">
                <a:solidFill>
                  <a:schemeClr val="bg1"/>
                </a:solidFill>
              </a:rPr>
              <a:t>PyThonic</a:t>
            </a:r>
            <a:r>
              <a:rPr lang="en-US" sz="4000" dirty="0">
                <a:solidFill>
                  <a:schemeClr val="bg1"/>
                </a:solidFill>
              </a:rPr>
              <a:t>” – easy to use</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GPU support – models run fast</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Calculation of the gradient is automatic</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Prebuilt infrastructure abstracted for you</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Similar to NumPy</a:t>
            </a:r>
            <a:endParaRPr lang="en-US" sz="1700" dirty="0">
              <a:solidFill>
                <a:schemeClr val="bg1"/>
              </a:solidFill>
            </a:endParaRPr>
          </a:p>
        </p:txBody>
      </p:sp>
      <p:pic>
        <p:nvPicPr>
          <p:cNvPr id="4" name="Picture 2" descr="OpenAI goes all-in on Facebook's Pytorch machine learning framework |  VentureBeat">
            <a:extLst>
              <a:ext uri="{FF2B5EF4-FFF2-40B4-BE49-F238E27FC236}">
                <a16:creationId xmlns:a16="http://schemas.microsoft.com/office/drawing/2014/main" id="{3FBF75D1-845C-1EF9-188F-6D46F84E9D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513" y="46617"/>
            <a:ext cx="3480485" cy="16036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77B276C-2CBE-EA33-B437-DF4D10D51786}"/>
              </a:ext>
            </a:extLst>
          </p:cNvPr>
          <p:cNvSpPr txBox="1"/>
          <p:nvPr/>
        </p:nvSpPr>
        <p:spPr>
          <a:xfrm>
            <a:off x="387570" y="695244"/>
            <a:ext cx="5321252" cy="890420"/>
          </a:xfrm>
          <a:prstGeom prst="rect">
            <a:avLst/>
          </a:prstGeom>
        </p:spPr>
        <p:txBody>
          <a:bodyPr vert="horz" lIns="91440" tIns="45720" rIns="91440" bIns="45720" rtlCol="0" anchor="t">
            <a:normAutofit/>
          </a:bodyPr>
          <a:lstStyle/>
          <a:p>
            <a:pPr>
              <a:lnSpc>
                <a:spcPct val="90000"/>
              </a:lnSpc>
              <a:spcAft>
                <a:spcPts val="600"/>
              </a:spcAft>
            </a:pPr>
            <a:r>
              <a:rPr lang="en-US" sz="4000" dirty="0">
                <a:solidFill>
                  <a:schemeClr val="bg1"/>
                </a:solidFill>
              </a:rPr>
              <a:t>WHY PYTORCH?</a:t>
            </a:r>
          </a:p>
          <a:p>
            <a:pPr indent="-228600">
              <a:lnSpc>
                <a:spcPct val="90000"/>
              </a:lnSpc>
              <a:spcAft>
                <a:spcPts val="600"/>
              </a:spcAft>
              <a:buFont typeface="Arial" panose="020B0604020202020204" pitchFamily="34" charset="0"/>
              <a:buChar char="•"/>
            </a:pPr>
            <a:endParaRPr lang="en-US" sz="1700" dirty="0">
              <a:solidFill>
                <a:schemeClr val="bg1"/>
              </a:solidFill>
            </a:endParaRPr>
          </a:p>
        </p:txBody>
      </p:sp>
      <p:pic>
        <p:nvPicPr>
          <p:cNvPr id="2" name="Picture 1">
            <a:extLst>
              <a:ext uri="{FF2B5EF4-FFF2-40B4-BE49-F238E27FC236}">
                <a16:creationId xmlns:a16="http://schemas.microsoft.com/office/drawing/2014/main" id="{37E3D1B5-BF03-7B6A-F980-21E04DBCA563}"/>
              </a:ext>
            </a:extLst>
          </p:cNvPr>
          <p:cNvPicPr>
            <a:picLocks noChangeAspect="1"/>
          </p:cNvPicPr>
          <p:nvPr/>
        </p:nvPicPr>
        <p:blipFill rotWithShape="1">
          <a:blip r:embed="rId3"/>
          <a:srcRect r="70999" b="16537"/>
          <a:stretch/>
        </p:blipFill>
        <p:spPr>
          <a:xfrm>
            <a:off x="9382835" y="4278737"/>
            <a:ext cx="2187708" cy="2532646"/>
          </a:xfrm>
          <a:prstGeom prst="rect">
            <a:avLst/>
          </a:prstGeom>
        </p:spPr>
      </p:pic>
      <p:pic>
        <p:nvPicPr>
          <p:cNvPr id="5" name="Picture 2">
            <a:extLst>
              <a:ext uri="{FF2B5EF4-FFF2-40B4-BE49-F238E27FC236}">
                <a16:creationId xmlns:a16="http://schemas.microsoft.com/office/drawing/2014/main" id="{68B9EE9C-5781-ECBE-2C3B-25E88D97B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4270" y="3769698"/>
            <a:ext cx="1134806" cy="510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005113-ADCE-991F-574E-A0A1C15EF431}"/>
              </a:ext>
            </a:extLst>
          </p:cNvPr>
          <p:cNvPicPr>
            <a:picLocks noChangeAspect="1"/>
          </p:cNvPicPr>
          <p:nvPr/>
        </p:nvPicPr>
        <p:blipFill rotWithShape="1">
          <a:blip r:embed="rId3"/>
          <a:srcRect l="70308" b="47616"/>
          <a:stretch/>
        </p:blipFill>
        <p:spPr>
          <a:xfrm>
            <a:off x="9132822" y="1344113"/>
            <a:ext cx="3059176" cy="2171066"/>
          </a:xfrm>
          <a:prstGeom prst="rect">
            <a:avLst/>
          </a:prstGeom>
        </p:spPr>
      </p:pic>
    </p:spTree>
    <p:extLst>
      <p:ext uri="{BB962C8B-B14F-4D97-AF65-F5344CB8AC3E}">
        <p14:creationId xmlns:p14="http://schemas.microsoft.com/office/powerpoint/2010/main" val="1790890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8000">
              <a:schemeClr val="tx1"/>
            </a:gs>
            <a:gs pos="100000">
              <a:schemeClr val="bg1"/>
            </a:gs>
          </a:gsLst>
          <a:lin ang="0" scaled="0"/>
        </a:gradFill>
        <a:effectLst/>
      </p:bgPr>
    </p:bg>
    <p:spTree>
      <p:nvGrpSpPr>
        <p:cNvPr id="1" name="">
          <a:extLst>
            <a:ext uri="{FF2B5EF4-FFF2-40B4-BE49-F238E27FC236}">
              <a16:creationId xmlns:a16="http://schemas.microsoft.com/office/drawing/2014/main" id="{BCB48163-B883-FE28-5305-38969B05698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3971214-E6C9-5FFB-0642-E18C321E6315}"/>
              </a:ext>
            </a:extLst>
          </p:cNvPr>
          <p:cNvSpPr txBox="1"/>
          <p:nvPr/>
        </p:nvSpPr>
        <p:spPr>
          <a:xfrm>
            <a:off x="263014" y="1468875"/>
            <a:ext cx="8323944" cy="4964151"/>
          </a:xfrm>
          <a:prstGeom prst="rect">
            <a:avLst/>
          </a:prstGeom>
        </p:spPr>
        <p:txBody>
          <a:bodyPr vert="horz" lIns="91440" tIns="45720" rIns="91440" bIns="45720" rtlCol="0" anchor="t">
            <a:normAutofit fontScale="62500" lnSpcReduction="20000"/>
          </a:bodyPr>
          <a:lstStyle/>
          <a:p>
            <a:pPr>
              <a:lnSpc>
                <a:spcPct val="90000"/>
              </a:lnSpc>
              <a:spcAft>
                <a:spcPts val="600"/>
              </a:spcAft>
            </a:pPr>
            <a:r>
              <a:rPr lang="en-US" sz="4000" dirty="0">
                <a:solidFill>
                  <a:schemeClr val="bg1"/>
                </a:solidFill>
              </a:rPr>
              <a:t>ChatGPT is a conversational AI model developed by OpenAI, based on the GPT (Generative Pre-trained Transformer) architecture.</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It is built on top of large-scale language models, specifically versions of OpenAI's GPT architecture (e.g., GPT-3, GPT-4).</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ChatGPT has a variety of applications, including programming assistance, such as helping with code writing, debugging, and explaining programming concepts.</a:t>
            </a:r>
          </a:p>
          <a:p>
            <a:pPr>
              <a:lnSpc>
                <a:spcPct val="90000"/>
              </a:lnSpc>
              <a:spcAft>
                <a:spcPts val="600"/>
              </a:spcAft>
            </a:pPr>
            <a:endParaRPr lang="en-US" sz="4000" dirty="0">
              <a:solidFill>
                <a:schemeClr val="bg1"/>
              </a:solidFill>
            </a:endParaRPr>
          </a:p>
          <a:p>
            <a:pPr>
              <a:lnSpc>
                <a:spcPct val="90000"/>
              </a:lnSpc>
              <a:spcAft>
                <a:spcPts val="600"/>
              </a:spcAft>
            </a:pPr>
            <a:r>
              <a:rPr lang="en-US" sz="4000" dirty="0">
                <a:solidFill>
                  <a:schemeClr val="bg1"/>
                </a:solidFill>
              </a:rPr>
              <a:t>The use of ChatGPT or any other large language model (LLM) is </a:t>
            </a:r>
            <a:r>
              <a:rPr lang="en-US" sz="4000" b="1" i="1" dirty="0">
                <a:solidFill>
                  <a:schemeClr val="bg1"/>
                </a:solidFill>
              </a:rPr>
              <a:t>allowed</a:t>
            </a:r>
            <a:r>
              <a:rPr lang="en-US" sz="4000" dirty="0">
                <a:solidFill>
                  <a:schemeClr val="bg1"/>
                </a:solidFill>
              </a:rPr>
              <a:t> and </a:t>
            </a:r>
            <a:r>
              <a:rPr lang="en-US" sz="4000" b="1" i="1" dirty="0">
                <a:solidFill>
                  <a:schemeClr val="bg1"/>
                </a:solidFill>
              </a:rPr>
              <a:t>encouraged</a:t>
            </a:r>
            <a:r>
              <a:rPr lang="en-US" sz="4000" dirty="0">
                <a:solidFill>
                  <a:schemeClr val="bg1"/>
                </a:solidFill>
              </a:rPr>
              <a:t> in this course. Feel free to use it as a learning tool and a co-pilot. However, be sure it enhances, rather than replaces, your critical thinking and personal learning process.</a:t>
            </a:r>
            <a:endParaRPr lang="en-US" sz="1700" dirty="0">
              <a:solidFill>
                <a:schemeClr val="bg1"/>
              </a:solidFill>
            </a:endParaRPr>
          </a:p>
        </p:txBody>
      </p:sp>
      <p:pic>
        <p:nvPicPr>
          <p:cNvPr id="2" name="Picture 2" descr="ChatGPT Logo PNG Images With Transparent Background">
            <a:extLst>
              <a:ext uri="{FF2B5EF4-FFF2-40B4-BE49-F238E27FC236}">
                <a16:creationId xmlns:a16="http://schemas.microsoft.com/office/drawing/2014/main" id="{498905D0-DF39-BBB2-F822-C7BF4F3530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756" y="160167"/>
            <a:ext cx="4451230" cy="13087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93207E8-7470-4ED4-CA03-3801EA9C4BA3}"/>
              </a:ext>
            </a:extLst>
          </p:cNvPr>
          <p:cNvSpPr txBox="1"/>
          <p:nvPr/>
        </p:nvSpPr>
        <p:spPr>
          <a:xfrm>
            <a:off x="9218140" y="1099543"/>
            <a:ext cx="4301777" cy="369332"/>
          </a:xfrm>
          <a:prstGeom prst="rect">
            <a:avLst/>
          </a:prstGeom>
          <a:noFill/>
        </p:spPr>
        <p:txBody>
          <a:bodyPr wrap="square">
            <a:spAutoFit/>
          </a:bodyPr>
          <a:lstStyle/>
          <a:p>
            <a:r>
              <a:rPr lang="en-US" dirty="0"/>
              <a:t>https://</a:t>
            </a:r>
            <a:r>
              <a:rPr lang="en-US" dirty="0" err="1"/>
              <a:t>chatgpt.com</a:t>
            </a:r>
            <a:endParaRPr lang="en-US" dirty="0"/>
          </a:p>
        </p:txBody>
      </p:sp>
    </p:spTree>
    <p:extLst>
      <p:ext uri="{BB962C8B-B14F-4D97-AF65-F5344CB8AC3E}">
        <p14:creationId xmlns:p14="http://schemas.microsoft.com/office/powerpoint/2010/main" val="786361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66BB15-3584-FA66-C74F-BCE94C7DAB9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5D715BE-08F4-A32B-F394-D85AF2F49BC7}"/>
              </a:ext>
            </a:extLst>
          </p:cNvPr>
          <p:cNvPicPr>
            <a:picLocks noChangeAspect="1"/>
          </p:cNvPicPr>
          <p:nvPr/>
        </p:nvPicPr>
        <p:blipFill>
          <a:blip r:embed="rId2"/>
          <a:srcRect l="28656" r="30544"/>
          <a:stretch/>
        </p:blipFill>
        <p:spPr>
          <a:xfrm>
            <a:off x="20" y="-1"/>
            <a:ext cx="4663420" cy="6858001"/>
          </a:xfrm>
          <a:prstGeom prst="rect">
            <a:avLst/>
          </a:prstGeom>
        </p:spPr>
      </p:pic>
      <p:sp>
        <p:nvSpPr>
          <p:cNvPr id="3" name="Content Placeholder 2">
            <a:extLst>
              <a:ext uri="{FF2B5EF4-FFF2-40B4-BE49-F238E27FC236}">
                <a16:creationId xmlns:a16="http://schemas.microsoft.com/office/drawing/2014/main" id="{31C0AEE6-7E40-BD78-746E-B7E60DDF8936}"/>
              </a:ext>
            </a:extLst>
          </p:cNvPr>
          <p:cNvSpPr>
            <a:spLocks noGrp="1"/>
          </p:cNvSpPr>
          <p:nvPr>
            <p:ph idx="1"/>
          </p:nvPr>
        </p:nvSpPr>
        <p:spPr>
          <a:xfrm>
            <a:off x="5248656" y="2221992"/>
            <a:ext cx="6236208" cy="3941064"/>
          </a:xfrm>
        </p:spPr>
        <p:txBody>
          <a:bodyPr>
            <a:normAutofit/>
          </a:bodyPr>
          <a:lstStyle/>
          <a:p>
            <a:pPr marL="0" indent="0">
              <a:buNone/>
            </a:pPr>
            <a:r>
              <a:rPr lang="en-US" b="1" i="0" u="none" strike="noStrike" dirty="0">
                <a:solidFill>
                  <a:schemeClr val="tx1">
                    <a:lumMod val="65000"/>
                    <a:lumOff val="35000"/>
                  </a:schemeClr>
                </a:solidFill>
                <a:effectLst/>
              </a:rPr>
              <a:t>Machine Learning (ML)</a:t>
            </a:r>
            <a:r>
              <a:rPr lang="en-US" b="0" i="0" u="none" strike="noStrike" dirty="0">
                <a:solidFill>
                  <a:schemeClr val="tx1">
                    <a:lumMod val="65000"/>
                    <a:lumOff val="35000"/>
                  </a:schemeClr>
                </a:solidFill>
                <a:effectLst/>
                <a:latin typeface="-webkit-standard"/>
              </a:rPr>
              <a:t>: </a:t>
            </a:r>
            <a:r>
              <a:rPr lang="en-US" u="none" strike="noStrike" dirty="0">
                <a:solidFill>
                  <a:schemeClr val="tx1">
                    <a:lumMod val="65000"/>
                    <a:lumOff val="35000"/>
                  </a:schemeClr>
                </a:solidFill>
                <a:effectLst/>
                <a:latin typeface="Arial" panose="020B0604020202020204" pitchFamily="34" charset="0"/>
                <a:cs typeface="Arial" panose="020B0604020202020204" pitchFamily="34" charset="0"/>
              </a:rPr>
              <a:t>A subset of AI where algorithms learn from data and make predictions or decisions based on that data.</a:t>
            </a:r>
          </a:p>
          <a:p>
            <a:pPr marL="0" indent="0">
              <a:buNone/>
            </a:pPr>
            <a:r>
              <a:rPr lang="en-US" dirty="0">
                <a:solidFill>
                  <a:schemeClr val="tx1">
                    <a:lumMod val="65000"/>
                    <a:lumOff val="35000"/>
                  </a:schemeClr>
                </a:solidFill>
                <a:latin typeface="Arial" panose="020B0604020202020204" pitchFamily="34" charset="0"/>
                <a:cs typeface="Arial" panose="020B0604020202020204" pitchFamily="34" charset="0"/>
              </a:rPr>
              <a:t>The key aspect of ML is that the algorithms are performing the tasks that they were not specifically coded for.</a:t>
            </a:r>
          </a:p>
        </p:txBody>
      </p:sp>
    </p:spTree>
    <p:extLst>
      <p:ext uri="{BB962C8B-B14F-4D97-AF65-F5344CB8AC3E}">
        <p14:creationId xmlns:p14="http://schemas.microsoft.com/office/powerpoint/2010/main" val="39788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728593-4EBC-8110-F56C-83F70DAF5914}"/>
            </a:ext>
          </a:extLst>
        </p:cNvPr>
        <p:cNvGrpSpPr/>
        <p:nvPr/>
      </p:nvGrpSpPr>
      <p:grpSpPr>
        <a:xfrm>
          <a:off x="0" y="0"/>
          <a:ext cx="0" cy="0"/>
          <a:chOff x="0" y="0"/>
          <a:chExt cx="0" cy="0"/>
        </a:xfrm>
      </p:grpSpPr>
      <p:pic>
        <p:nvPicPr>
          <p:cNvPr id="5" name="Picture 4" descr="Red Triangles">
            <a:extLst>
              <a:ext uri="{FF2B5EF4-FFF2-40B4-BE49-F238E27FC236}">
                <a16:creationId xmlns:a16="http://schemas.microsoft.com/office/drawing/2014/main" id="{E1E160C3-9921-D7EA-8DC8-98AE5E7DC396}"/>
              </a:ext>
            </a:extLst>
          </p:cNvPr>
          <p:cNvPicPr>
            <a:picLocks noChangeAspect="1"/>
          </p:cNvPicPr>
          <p:nvPr/>
        </p:nvPicPr>
        <p:blipFill>
          <a:blip r:embed="rId2"/>
          <a:srcRect l="9755" r="9482" b="-1"/>
          <a:stretch/>
        </p:blipFill>
        <p:spPr>
          <a:xfrm>
            <a:off x="-1" y="10"/>
            <a:ext cx="8056345" cy="6857990"/>
          </a:xfrm>
          <a:prstGeom prst="rect">
            <a:avLst/>
          </a:prstGeom>
        </p:spPr>
      </p:pic>
      <p:sp>
        <p:nvSpPr>
          <p:cNvPr id="3" name="Content Placeholder 2">
            <a:extLst>
              <a:ext uri="{FF2B5EF4-FFF2-40B4-BE49-F238E27FC236}">
                <a16:creationId xmlns:a16="http://schemas.microsoft.com/office/drawing/2014/main" id="{492379BB-E036-7C00-61FE-94B501283787}"/>
              </a:ext>
            </a:extLst>
          </p:cNvPr>
          <p:cNvSpPr>
            <a:spLocks noGrp="1"/>
          </p:cNvSpPr>
          <p:nvPr>
            <p:ph idx="1"/>
          </p:nvPr>
        </p:nvSpPr>
        <p:spPr>
          <a:xfrm>
            <a:off x="8652509" y="3359338"/>
            <a:ext cx="2843711" cy="2862072"/>
          </a:xfrm>
        </p:spPr>
        <p:txBody>
          <a:bodyPr>
            <a:normAutofit fontScale="92500"/>
          </a:bodyPr>
          <a:lstStyle/>
          <a:p>
            <a:pPr marL="0" indent="0">
              <a:buNone/>
            </a:pPr>
            <a:r>
              <a:rPr lang="en-US" b="1" i="0" u="none" strike="noStrike" dirty="0">
                <a:solidFill>
                  <a:schemeClr val="tx1">
                    <a:lumMod val="65000"/>
                    <a:lumOff val="35000"/>
                  </a:schemeClr>
                </a:solidFill>
                <a:effectLst/>
              </a:rPr>
              <a:t>Neural Networks</a:t>
            </a:r>
            <a:r>
              <a:rPr lang="en-US" b="0" i="0" u="none" strike="noStrike" dirty="0">
                <a:solidFill>
                  <a:schemeClr val="tx1">
                    <a:lumMod val="65000"/>
                    <a:lumOff val="35000"/>
                  </a:schemeClr>
                </a:solidFill>
                <a:effectLst/>
                <a:latin typeface="-webkit-standard"/>
              </a:rPr>
              <a:t>: </a:t>
            </a:r>
          </a:p>
          <a:p>
            <a:pPr marL="0" indent="0">
              <a:buNone/>
            </a:pPr>
            <a:r>
              <a:rPr lang="en-US" u="none" strike="noStrike" dirty="0">
                <a:solidFill>
                  <a:schemeClr val="tx1">
                    <a:lumMod val="65000"/>
                    <a:lumOff val="35000"/>
                  </a:schemeClr>
                </a:solidFill>
                <a:effectLst/>
                <a:latin typeface="Arial" panose="020B0604020202020204" pitchFamily="34" charset="0"/>
                <a:cs typeface="Arial" panose="020B0604020202020204" pitchFamily="34" charset="0"/>
              </a:rPr>
              <a:t>A type of machine learning inspired by the structure of the human brain.</a:t>
            </a:r>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2037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a:extLst>
            <a:ext uri="{FF2B5EF4-FFF2-40B4-BE49-F238E27FC236}">
              <a16:creationId xmlns:a16="http://schemas.microsoft.com/office/drawing/2014/main" id="{E259602B-C819-DFE4-D9FD-D7B60ED05F6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1F7AB6C-F273-A2CC-8E8A-3E791E535754}"/>
              </a:ext>
            </a:extLst>
          </p:cNvPr>
          <p:cNvPicPr>
            <a:picLocks noChangeAspect="1"/>
          </p:cNvPicPr>
          <p:nvPr/>
        </p:nvPicPr>
        <p:blipFill>
          <a:blip r:embed="rId2"/>
          <a:stretch>
            <a:fillRect/>
          </a:stretch>
        </p:blipFill>
        <p:spPr>
          <a:xfrm>
            <a:off x="1513638" y="2447991"/>
            <a:ext cx="9164724" cy="4171254"/>
          </a:xfrm>
          <a:prstGeom prst="rect">
            <a:avLst/>
          </a:prstGeom>
        </p:spPr>
      </p:pic>
      <p:pic>
        <p:nvPicPr>
          <p:cNvPr id="6" name="Picture 5" descr="A couple of men with gold paint on them&#10;&#10;Description automatically generated">
            <a:extLst>
              <a:ext uri="{FF2B5EF4-FFF2-40B4-BE49-F238E27FC236}">
                <a16:creationId xmlns:a16="http://schemas.microsoft.com/office/drawing/2014/main" id="{C52821E3-F131-2B87-FA60-CB7EACD03123}"/>
              </a:ext>
            </a:extLst>
          </p:cNvPr>
          <p:cNvPicPr>
            <a:picLocks noChangeAspect="1"/>
          </p:cNvPicPr>
          <p:nvPr/>
        </p:nvPicPr>
        <p:blipFill>
          <a:blip r:embed="rId3"/>
          <a:stretch>
            <a:fillRect/>
          </a:stretch>
        </p:blipFill>
        <p:spPr>
          <a:xfrm>
            <a:off x="1513638" y="238755"/>
            <a:ext cx="6059341" cy="2363142"/>
          </a:xfrm>
          <a:prstGeom prst="rect">
            <a:avLst/>
          </a:prstGeom>
        </p:spPr>
      </p:pic>
      <p:sp>
        <p:nvSpPr>
          <p:cNvPr id="3" name="TextBox 2">
            <a:extLst>
              <a:ext uri="{FF2B5EF4-FFF2-40B4-BE49-F238E27FC236}">
                <a16:creationId xmlns:a16="http://schemas.microsoft.com/office/drawing/2014/main" id="{83C971C3-8459-BAB8-DEB1-2E6DA68E2639}"/>
              </a:ext>
            </a:extLst>
          </p:cNvPr>
          <p:cNvSpPr txBox="1"/>
          <p:nvPr/>
        </p:nvSpPr>
        <p:spPr>
          <a:xfrm>
            <a:off x="3644348" y="6249913"/>
            <a:ext cx="8547652" cy="369332"/>
          </a:xfrm>
          <a:prstGeom prst="rect">
            <a:avLst/>
          </a:prstGeom>
          <a:noFill/>
        </p:spPr>
        <p:txBody>
          <a:bodyPr wrap="square">
            <a:spAutoFit/>
          </a:bodyPr>
          <a:lstStyle/>
          <a:p>
            <a:r>
              <a:rPr lang="en-US" dirty="0"/>
              <a:t>https://</a:t>
            </a:r>
            <a:r>
              <a:rPr lang="en-US" dirty="0" err="1"/>
              <a:t>www.nobelprize.org</a:t>
            </a:r>
            <a:r>
              <a:rPr lang="en-US" dirty="0"/>
              <a:t>/uploads/2024/10/popular-physicsprize2024-2.pdf</a:t>
            </a:r>
          </a:p>
        </p:txBody>
      </p:sp>
    </p:spTree>
    <p:extLst>
      <p:ext uri="{BB962C8B-B14F-4D97-AF65-F5344CB8AC3E}">
        <p14:creationId xmlns:p14="http://schemas.microsoft.com/office/powerpoint/2010/main" val="1585700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6A2E6-2591-D68B-AADD-2B2FBE1C7A7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A2DB67C-BE51-6AB4-2E3E-5D7079625B53}"/>
              </a:ext>
            </a:extLst>
          </p:cNvPr>
          <p:cNvPicPr>
            <a:picLocks noChangeAspect="1"/>
          </p:cNvPicPr>
          <p:nvPr/>
        </p:nvPicPr>
        <p:blipFill>
          <a:blip r:embed="rId2"/>
          <a:stretch>
            <a:fillRect/>
          </a:stretch>
        </p:blipFill>
        <p:spPr>
          <a:xfrm>
            <a:off x="914401" y="911901"/>
            <a:ext cx="10257182" cy="4982700"/>
          </a:xfrm>
          <a:prstGeom prst="rect">
            <a:avLst/>
          </a:prstGeom>
        </p:spPr>
      </p:pic>
      <p:sp>
        <p:nvSpPr>
          <p:cNvPr id="6" name="TextBox 5">
            <a:extLst>
              <a:ext uri="{FF2B5EF4-FFF2-40B4-BE49-F238E27FC236}">
                <a16:creationId xmlns:a16="http://schemas.microsoft.com/office/drawing/2014/main" id="{041E26C9-44E8-7ACB-FCC4-05AD18CB22A3}"/>
              </a:ext>
            </a:extLst>
          </p:cNvPr>
          <p:cNvSpPr txBox="1"/>
          <p:nvPr/>
        </p:nvSpPr>
        <p:spPr>
          <a:xfrm>
            <a:off x="3644348" y="6249913"/>
            <a:ext cx="8547652" cy="369332"/>
          </a:xfrm>
          <a:prstGeom prst="rect">
            <a:avLst/>
          </a:prstGeom>
          <a:noFill/>
        </p:spPr>
        <p:txBody>
          <a:bodyPr wrap="square">
            <a:spAutoFit/>
          </a:bodyPr>
          <a:lstStyle/>
          <a:p>
            <a:r>
              <a:rPr lang="en-US" dirty="0"/>
              <a:t>https://</a:t>
            </a:r>
            <a:r>
              <a:rPr lang="en-US" dirty="0" err="1"/>
              <a:t>www.nobelprize.org</a:t>
            </a:r>
            <a:r>
              <a:rPr lang="en-US" dirty="0"/>
              <a:t>/uploads/2024/10/popular-physicsprize2024-2.pdf</a:t>
            </a:r>
          </a:p>
        </p:txBody>
      </p:sp>
    </p:spTree>
    <p:extLst>
      <p:ext uri="{BB962C8B-B14F-4D97-AF65-F5344CB8AC3E}">
        <p14:creationId xmlns:p14="http://schemas.microsoft.com/office/powerpoint/2010/main" val="659961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9E133-0527-D670-F8DE-7A8B1F790B6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59659E8-4D87-2076-86F4-EDCE9410EBFC}"/>
              </a:ext>
            </a:extLst>
          </p:cNvPr>
          <p:cNvSpPr txBox="1"/>
          <p:nvPr/>
        </p:nvSpPr>
        <p:spPr>
          <a:xfrm>
            <a:off x="3644348" y="6249913"/>
            <a:ext cx="8547652" cy="369332"/>
          </a:xfrm>
          <a:prstGeom prst="rect">
            <a:avLst/>
          </a:prstGeom>
          <a:noFill/>
        </p:spPr>
        <p:txBody>
          <a:bodyPr wrap="square">
            <a:spAutoFit/>
          </a:bodyPr>
          <a:lstStyle/>
          <a:p>
            <a:r>
              <a:rPr lang="en-US" dirty="0"/>
              <a:t>https://</a:t>
            </a:r>
            <a:r>
              <a:rPr lang="en-US" dirty="0" err="1"/>
              <a:t>www.nobelprize.org</a:t>
            </a:r>
            <a:r>
              <a:rPr lang="en-US" dirty="0"/>
              <a:t>/uploads/2024/10/popular-physicsprize2024-2.pdf</a:t>
            </a:r>
          </a:p>
        </p:txBody>
      </p:sp>
      <p:pic>
        <p:nvPicPr>
          <p:cNvPr id="2" name="Picture 1">
            <a:extLst>
              <a:ext uri="{FF2B5EF4-FFF2-40B4-BE49-F238E27FC236}">
                <a16:creationId xmlns:a16="http://schemas.microsoft.com/office/drawing/2014/main" id="{D2BE5854-F76D-46A7-1FD2-FBEDAA4336A6}"/>
              </a:ext>
            </a:extLst>
          </p:cNvPr>
          <p:cNvPicPr>
            <a:picLocks noChangeAspect="1"/>
          </p:cNvPicPr>
          <p:nvPr/>
        </p:nvPicPr>
        <p:blipFill>
          <a:blip r:embed="rId2"/>
          <a:stretch>
            <a:fillRect/>
          </a:stretch>
        </p:blipFill>
        <p:spPr>
          <a:xfrm>
            <a:off x="587829" y="1038540"/>
            <a:ext cx="8022771" cy="5211373"/>
          </a:xfrm>
          <a:prstGeom prst="rect">
            <a:avLst/>
          </a:prstGeom>
        </p:spPr>
      </p:pic>
    </p:spTree>
    <p:extLst>
      <p:ext uri="{BB962C8B-B14F-4D97-AF65-F5344CB8AC3E}">
        <p14:creationId xmlns:p14="http://schemas.microsoft.com/office/powerpoint/2010/main" val="207075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ipette putting a sample on a petri dish">
            <a:extLst>
              <a:ext uri="{FF2B5EF4-FFF2-40B4-BE49-F238E27FC236}">
                <a16:creationId xmlns:a16="http://schemas.microsoft.com/office/drawing/2014/main" id="{0E880EE4-F9EC-62A7-29B5-160B4FE572C9}"/>
              </a:ext>
            </a:extLst>
          </p:cNvPr>
          <p:cNvPicPr>
            <a:picLocks noChangeAspect="1"/>
          </p:cNvPicPr>
          <p:nvPr/>
        </p:nvPicPr>
        <p:blipFill>
          <a:blip r:embed="rId2"/>
          <a:srcRect l="8566" t="6593" r="12614" b="-1"/>
          <a:stretch/>
        </p:blipFill>
        <p:spPr>
          <a:xfrm>
            <a:off x="3522468" y="10"/>
            <a:ext cx="8669532"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ED26C1E-4A79-ACE5-01A1-BA6B5BA5CC80}"/>
              </a:ext>
            </a:extLst>
          </p:cNvPr>
          <p:cNvSpPr>
            <a:spLocks noGrp="1"/>
          </p:cNvSpPr>
          <p:nvPr>
            <p:ph type="title"/>
          </p:nvPr>
        </p:nvSpPr>
        <p:spPr>
          <a:xfrm>
            <a:off x="291084" y="-258228"/>
            <a:ext cx="3438144" cy="1124712"/>
          </a:xfrm>
        </p:spPr>
        <p:txBody>
          <a:bodyPr vert="horz" lIns="91440" tIns="45720" rIns="91440" bIns="45720" rtlCol="0" anchor="b">
            <a:normAutofit/>
          </a:bodyPr>
          <a:lstStyle/>
          <a:p>
            <a:r>
              <a:rPr lang="en-US" dirty="0">
                <a:solidFill>
                  <a:schemeClr val="bg1"/>
                </a:solidFill>
              </a:rPr>
              <a:t>Disclaimer</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704FCD4B-D61B-4981-E2C4-7DA530781DC3}"/>
              </a:ext>
            </a:extLst>
          </p:cNvPr>
          <p:cNvSpPr txBox="1"/>
          <p:nvPr/>
        </p:nvSpPr>
        <p:spPr>
          <a:xfrm>
            <a:off x="291085" y="1124711"/>
            <a:ext cx="9186548" cy="3732481"/>
          </a:xfrm>
          <a:prstGeom prst="rect">
            <a:avLst/>
          </a:prstGeom>
        </p:spPr>
        <p:txBody>
          <a:bodyPr vert="horz" lIns="91440" tIns="45720" rIns="91440" bIns="45720" rtlCol="0" anchor="t">
            <a:noAutofit/>
          </a:bodyPr>
          <a:lstStyle/>
          <a:p>
            <a:pPr>
              <a:lnSpc>
                <a:spcPct val="90000"/>
              </a:lnSpc>
              <a:spcAft>
                <a:spcPts val="600"/>
              </a:spcAft>
            </a:pPr>
            <a:r>
              <a:rPr lang="en-US" sz="2400" dirty="0">
                <a:solidFill>
                  <a:schemeClr val="bg1"/>
                </a:solidFill>
                <a:effectLst/>
              </a:rPr>
              <a:t>AI/ML is a large, complex, rapidly changing field.</a:t>
            </a:r>
          </a:p>
          <a:p>
            <a:pPr indent="-228600">
              <a:lnSpc>
                <a:spcPct val="90000"/>
              </a:lnSpc>
              <a:spcAft>
                <a:spcPts val="600"/>
              </a:spcAft>
              <a:buFont typeface="Arial" panose="020B0604020202020204" pitchFamily="34" charset="0"/>
              <a:buChar char="•"/>
            </a:pPr>
            <a:endParaRPr lang="en-US" sz="2400" dirty="0">
              <a:solidFill>
                <a:schemeClr val="bg1"/>
              </a:solidFill>
              <a:effectLst/>
            </a:endParaRPr>
          </a:p>
          <a:p>
            <a:pPr>
              <a:lnSpc>
                <a:spcPct val="90000"/>
              </a:lnSpc>
              <a:spcAft>
                <a:spcPts val="600"/>
              </a:spcAft>
            </a:pPr>
            <a:r>
              <a:rPr lang="en-US" sz="2400" dirty="0">
                <a:solidFill>
                  <a:schemeClr val="bg1"/>
                </a:solidFill>
                <a:effectLst/>
              </a:rPr>
              <a:t>Much of what you find today may be obsolete in a matter of months. </a:t>
            </a:r>
            <a:endParaRPr lang="en-US" sz="2400" dirty="0">
              <a:solidFill>
                <a:schemeClr val="bg1"/>
              </a:solidFill>
            </a:endParaRPr>
          </a:p>
          <a:p>
            <a:pPr indent="-228600">
              <a:lnSpc>
                <a:spcPct val="90000"/>
              </a:lnSpc>
              <a:spcAft>
                <a:spcPts val="600"/>
              </a:spcAft>
              <a:buFont typeface="Arial" panose="020B0604020202020204" pitchFamily="34" charset="0"/>
              <a:buChar char="•"/>
            </a:pPr>
            <a:endParaRPr lang="en-US" sz="2400" dirty="0">
              <a:solidFill>
                <a:schemeClr val="bg1"/>
              </a:solidFill>
              <a:effectLst/>
            </a:endParaRPr>
          </a:p>
          <a:p>
            <a:pPr>
              <a:lnSpc>
                <a:spcPct val="90000"/>
              </a:lnSpc>
              <a:spcAft>
                <a:spcPts val="600"/>
              </a:spcAft>
            </a:pPr>
            <a:endParaRPr lang="en-US" sz="2400" dirty="0">
              <a:solidFill>
                <a:schemeClr val="bg1"/>
              </a:solidFill>
              <a:effectLst/>
            </a:endParaRPr>
          </a:p>
          <a:p>
            <a:pPr>
              <a:lnSpc>
                <a:spcPct val="90000"/>
              </a:lnSpc>
              <a:spcAft>
                <a:spcPts val="600"/>
              </a:spcAft>
            </a:pPr>
            <a:r>
              <a:rPr lang="en-US" sz="2400" dirty="0">
                <a:solidFill>
                  <a:schemeClr val="bg1"/>
                </a:solidFill>
                <a:effectLst/>
              </a:rPr>
              <a:t>Our course, instead, should be viewed as a dip in the shallow end of a new pool. I will try to present more foundational things and give a chance to explore these concepts in a more curated way, but the main idea is to </a:t>
            </a:r>
            <a:r>
              <a:rPr lang="en-US" sz="2400" b="1" i="1" dirty="0">
                <a:solidFill>
                  <a:schemeClr val="bg1"/>
                </a:solidFill>
              </a:rPr>
              <a:t>dive</a:t>
            </a:r>
            <a:r>
              <a:rPr lang="en-US" sz="2400" dirty="0">
                <a:solidFill>
                  <a:schemeClr val="bg1"/>
                </a:solidFill>
              </a:rPr>
              <a:t> in</a:t>
            </a:r>
            <a:r>
              <a:rPr lang="en-US" sz="2400" dirty="0">
                <a:solidFill>
                  <a:schemeClr val="bg1"/>
                </a:solidFill>
                <a:effectLst/>
              </a:rPr>
              <a:t>.</a:t>
            </a:r>
          </a:p>
          <a:p>
            <a:pPr indent="-228600">
              <a:lnSpc>
                <a:spcPct val="90000"/>
              </a:lnSpc>
              <a:spcAft>
                <a:spcPts val="600"/>
              </a:spcAft>
              <a:buFont typeface="Arial" panose="020B0604020202020204" pitchFamily="34" charset="0"/>
              <a:buChar char="•"/>
            </a:pPr>
            <a:endParaRPr lang="en-US" sz="2400" dirty="0">
              <a:solidFill>
                <a:schemeClr val="bg1"/>
              </a:solidFill>
              <a:effectLst/>
            </a:endParaRPr>
          </a:p>
          <a:p>
            <a:pPr indent="-228600">
              <a:lnSpc>
                <a:spcPct val="90000"/>
              </a:lnSpc>
              <a:spcAft>
                <a:spcPts val="600"/>
              </a:spcAft>
              <a:buFont typeface="Arial" panose="020B0604020202020204" pitchFamily="34" charset="0"/>
              <a:buChar char="•"/>
            </a:pPr>
            <a:r>
              <a:rPr lang="en-US" sz="2400" dirty="0">
                <a:solidFill>
                  <a:schemeClr val="bg1"/>
                </a:solidFill>
                <a:effectLst/>
              </a:rPr>
              <a:t>Rule 0: Be willing to be wrong</a:t>
            </a:r>
          </a:p>
          <a:p>
            <a:pPr indent="-228600">
              <a:lnSpc>
                <a:spcPct val="90000"/>
              </a:lnSpc>
              <a:spcAft>
                <a:spcPts val="600"/>
              </a:spcAft>
              <a:buFont typeface="Arial" panose="020B0604020202020204" pitchFamily="34" charset="0"/>
              <a:buChar char="•"/>
            </a:pPr>
            <a:r>
              <a:rPr lang="en-US" sz="2400" dirty="0">
                <a:solidFill>
                  <a:schemeClr val="bg1"/>
                </a:solidFill>
              </a:rPr>
              <a:t>Rule 1: Know your tools</a:t>
            </a:r>
            <a:endParaRPr lang="en-US" sz="2400" dirty="0">
              <a:solidFill>
                <a:schemeClr val="bg1"/>
              </a:solidFill>
              <a:effectLst/>
            </a:endParaRPr>
          </a:p>
          <a:p>
            <a:pPr indent="-228600">
              <a:lnSpc>
                <a:spcPct val="90000"/>
              </a:lnSpc>
              <a:spcAft>
                <a:spcPts val="600"/>
              </a:spcAft>
              <a:buFont typeface="Arial" panose="020B0604020202020204" pitchFamily="34" charset="0"/>
              <a:buChar char="•"/>
            </a:pPr>
            <a:r>
              <a:rPr lang="en-US" sz="2400" dirty="0">
                <a:solidFill>
                  <a:schemeClr val="bg1"/>
                </a:solidFill>
                <a:effectLst/>
              </a:rPr>
              <a:t>Rule 2: Know your data</a:t>
            </a:r>
          </a:p>
        </p:txBody>
      </p:sp>
    </p:spTree>
    <p:extLst>
      <p:ext uri="{BB962C8B-B14F-4D97-AF65-F5344CB8AC3E}">
        <p14:creationId xmlns:p14="http://schemas.microsoft.com/office/powerpoint/2010/main" val="243644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achine learning&#10;&#10;Description automatically generated">
            <a:extLst>
              <a:ext uri="{FF2B5EF4-FFF2-40B4-BE49-F238E27FC236}">
                <a16:creationId xmlns:a16="http://schemas.microsoft.com/office/drawing/2014/main" id="{D8F6CC42-EF72-0CD7-78C4-17B958BF1806}"/>
              </a:ext>
            </a:extLst>
          </p:cNvPr>
          <p:cNvPicPr>
            <a:picLocks noGrp="1" noChangeAspect="1"/>
          </p:cNvPicPr>
          <p:nvPr>
            <p:ph idx="1"/>
          </p:nvPr>
        </p:nvPicPr>
        <p:blipFill>
          <a:blip r:embed="rId2"/>
          <a:stretch>
            <a:fillRect/>
          </a:stretch>
        </p:blipFill>
        <p:spPr>
          <a:xfrm>
            <a:off x="542626" y="0"/>
            <a:ext cx="10343677" cy="6999222"/>
          </a:xfrm>
        </p:spPr>
      </p:pic>
    </p:spTree>
    <p:extLst>
      <p:ext uri="{BB962C8B-B14F-4D97-AF65-F5344CB8AC3E}">
        <p14:creationId xmlns:p14="http://schemas.microsoft.com/office/powerpoint/2010/main" val="4151283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425</TotalTime>
  <Words>1832</Words>
  <Application>Microsoft Macintosh PowerPoint</Application>
  <PresentationFormat>Widescreen</PresentationFormat>
  <Paragraphs>161</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-webkit-standard</vt:lpstr>
      <vt:lpstr>Aptos</vt:lpstr>
      <vt:lpstr>Aptos Display</vt:lpstr>
      <vt:lpstr>Arial</vt:lpstr>
      <vt:lpstr>Calibri</vt:lpstr>
      <vt:lpstr>Helvetica</vt:lpstr>
      <vt:lpstr>Office Theme</vt:lpstr>
      <vt:lpstr>AI/ML Fundamentals </vt:lpstr>
      <vt:lpstr>PowerPoint Presentation</vt:lpstr>
      <vt:lpstr>PowerPoint Presentation</vt:lpstr>
      <vt:lpstr>PowerPoint Presentation</vt:lpstr>
      <vt:lpstr>PowerPoint Presentation</vt:lpstr>
      <vt:lpstr>PowerPoint Presentation</vt:lpstr>
      <vt:lpstr>PowerPoint Presentation</vt:lpstr>
      <vt:lpstr>Disclaimer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Prokudin, Alexey</dc:creator>
  <cp:lastModifiedBy>Prokudin, Alexey</cp:lastModifiedBy>
  <cp:revision>13</cp:revision>
  <dcterms:created xsi:type="dcterms:W3CDTF">2024-10-17T15:53:40Z</dcterms:created>
  <dcterms:modified xsi:type="dcterms:W3CDTF">2024-10-17T22:59:38Z</dcterms:modified>
</cp:coreProperties>
</file>